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816" r:id="rId2"/>
    <p:sldMasterId id="2147483830" r:id="rId3"/>
    <p:sldMasterId id="2147484808" r:id="rId4"/>
    <p:sldMasterId id="2147484820" r:id="rId5"/>
    <p:sldMasterId id="2147484832" r:id="rId6"/>
    <p:sldMasterId id="2147484846" r:id="rId7"/>
    <p:sldMasterId id="2147484858" r:id="rId8"/>
  </p:sldMasterIdLst>
  <p:notesMasterIdLst>
    <p:notesMasterId r:id="rId54"/>
  </p:notesMasterIdLst>
  <p:handoutMasterIdLst>
    <p:handoutMasterId r:id="rId55"/>
  </p:handoutMasterIdLst>
  <p:sldIdLst>
    <p:sldId id="433" r:id="rId9"/>
    <p:sldId id="619" r:id="rId10"/>
    <p:sldId id="661" r:id="rId11"/>
    <p:sldId id="662" r:id="rId12"/>
    <p:sldId id="663" r:id="rId13"/>
    <p:sldId id="665" r:id="rId14"/>
    <p:sldId id="664" r:id="rId15"/>
    <p:sldId id="623" r:id="rId16"/>
    <p:sldId id="586" r:id="rId17"/>
    <p:sldId id="658" r:id="rId18"/>
    <p:sldId id="657" r:id="rId19"/>
    <p:sldId id="594" r:id="rId20"/>
    <p:sldId id="659" r:id="rId21"/>
    <p:sldId id="599" r:id="rId22"/>
    <p:sldId id="601" r:id="rId23"/>
    <p:sldId id="654" r:id="rId24"/>
    <p:sldId id="510" r:id="rId25"/>
    <p:sldId id="555" r:id="rId26"/>
    <p:sldId id="631" r:id="rId27"/>
    <p:sldId id="632" r:id="rId28"/>
    <p:sldId id="633" r:id="rId29"/>
    <p:sldId id="666" r:id="rId30"/>
    <p:sldId id="682" r:id="rId31"/>
    <p:sldId id="683" r:id="rId32"/>
    <p:sldId id="684" r:id="rId33"/>
    <p:sldId id="685" r:id="rId34"/>
    <p:sldId id="660" r:id="rId35"/>
    <p:sldId id="681" r:id="rId36"/>
    <p:sldId id="635" r:id="rId37"/>
    <p:sldId id="671" r:id="rId38"/>
    <p:sldId id="672" r:id="rId39"/>
    <p:sldId id="673" r:id="rId40"/>
    <p:sldId id="674" r:id="rId41"/>
    <p:sldId id="675" r:id="rId42"/>
    <p:sldId id="676" r:id="rId43"/>
    <p:sldId id="677" r:id="rId44"/>
    <p:sldId id="678" r:id="rId45"/>
    <p:sldId id="679" r:id="rId46"/>
    <p:sldId id="680" r:id="rId47"/>
    <p:sldId id="668" r:id="rId48"/>
    <p:sldId id="667" r:id="rId49"/>
    <p:sldId id="670" r:id="rId50"/>
    <p:sldId id="597" r:id="rId51"/>
    <p:sldId id="636" r:id="rId52"/>
    <p:sldId id="538" r:id="rId53"/>
  </p:sldIdLst>
  <p:sldSz cx="9144000" cy="6858000" type="screen4x3"/>
  <p:notesSz cx="6797675" cy="9926638"/>
  <p:custDataLst>
    <p:tags r:id="rId56"/>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C7C4E2"/>
    <a:srgbClr val="99CC00"/>
    <a:srgbClr val="FCD3C1"/>
    <a:srgbClr val="FFFFCC"/>
    <a:srgbClr val="FF3300"/>
    <a:srgbClr val="66C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00" autoAdjust="0"/>
    <p:restoredTop sz="95161" autoAdjust="0"/>
  </p:normalViewPr>
  <p:slideViewPr>
    <p:cSldViewPr snapToGrid="0">
      <p:cViewPr varScale="1">
        <p:scale>
          <a:sx n="127" d="100"/>
          <a:sy n="127" d="100"/>
        </p:scale>
        <p:origin x="-1440"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25" d="100"/>
        <a:sy n="125" d="100"/>
      </p:scale>
      <p:origin x="0" y="23328"/>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3" rIns="91521" bIns="45763" numCol="1" anchor="t" anchorCtr="0" compatLnSpc="1">
            <a:prstTxWarp prst="textNoShape">
              <a:avLst/>
            </a:prstTxWarp>
          </a:bodyPr>
          <a:lstStyle>
            <a:lvl1pPr defTabSz="915988">
              <a:defRPr sz="1200"/>
            </a:lvl1pPr>
          </a:lstStyle>
          <a:p>
            <a:pPr>
              <a:defRPr/>
            </a:pPr>
            <a:endParaRPr lang="en-US"/>
          </a:p>
        </p:txBody>
      </p:sp>
      <p:sp>
        <p:nvSpPr>
          <p:cNvPr id="23555" name="Rectangle 3"/>
          <p:cNvSpPr>
            <a:spLocks noGrp="1" noChangeArrowheads="1"/>
          </p:cNvSpPr>
          <p:nvPr>
            <p:ph type="dt" sz="quarter" idx="1"/>
          </p:nvPr>
        </p:nvSpPr>
        <p:spPr bwMode="auto">
          <a:xfrm>
            <a:off x="3851275"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3" rIns="91521" bIns="45763" numCol="1" anchor="t" anchorCtr="0" compatLnSpc="1">
            <a:prstTxWarp prst="textNoShape">
              <a:avLst/>
            </a:prstTxWarp>
          </a:bodyPr>
          <a:lstStyle>
            <a:lvl1pPr algn="r" defTabSz="915988">
              <a:defRPr sz="1200"/>
            </a:lvl1pPr>
          </a:lstStyle>
          <a:p>
            <a:pPr>
              <a:defRPr/>
            </a:pPr>
            <a:endParaRPr lang="en-US"/>
          </a:p>
        </p:txBody>
      </p:sp>
      <p:sp>
        <p:nvSpPr>
          <p:cNvPr id="23556" name="Rectangle 4"/>
          <p:cNvSpPr>
            <a:spLocks noGrp="1" noChangeArrowheads="1"/>
          </p:cNvSpPr>
          <p:nvPr>
            <p:ph type="ftr" sz="quarter" idx="2"/>
          </p:nvPr>
        </p:nvSpPr>
        <p:spPr bwMode="auto">
          <a:xfrm>
            <a:off x="0" y="9432925"/>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3" rIns="91521" bIns="45763" numCol="1" anchor="b" anchorCtr="0" compatLnSpc="1">
            <a:prstTxWarp prst="textNoShape">
              <a:avLst/>
            </a:prstTxWarp>
          </a:bodyPr>
          <a:lstStyle>
            <a:lvl1pPr defTabSz="915988">
              <a:defRPr sz="1200"/>
            </a:lvl1pPr>
          </a:lstStyle>
          <a:p>
            <a:pPr>
              <a:defRPr/>
            </a:pPr>
            <a:endParaRPr lang="en-US"/>
          </a:p>
        </p:txBody>
      </p:sp>
      <p:sp>
        <p:nvSpPr>
          <p:cNvPr id="23557" name="Rectangle 5"/>
          <p:cNvSpPr>
            <a:spLocks noGrp="1" noChangeArrowheads="1"/>
          </p:cNvSpPr>
          <p:nvPr>
            <p:ph type="sldNum" sz="quarter" idx="3"/>
          </p:nvPr>
        </p:nvSpPr>
        <p:spPr bwMode="auto">
          <a:xfrm>
            <a:off x="3851275" y="9432925"/>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3" rIns="91521" bIns="45763" numCol="1" anchor="b" anchorCtr="0" compatLnSpc="1">
            <a:prstTxWarp prst="textNoShape">
              <a:avLst/>
            </a:prstTxWarp>
          </a:bodyPr>
          <a:lstStyle>
            <a:lvl1pPr algn="r" defTabSz="915988">
              <a:defRPr sz="1200"/>
            </a:lvl1pPr>
          </a:lstStyle>
          <a:p>
            <a:pPr>
              <a:defRPr/>
            </a:pPr>
            <a:fld id="{A610C863-5583-4911-BC19-4DEED04FEB84}" type="slidenum">
              <a:rPr lang="en-US"/>
              <a:pPr>
                <a:defRPr/>
              </a:pPr>
              <a:t>‹#›</a:t>
            </a:fld>
            <a:endParaRPr lang="en-US"/>
          </a:p>
        </p:txBody>
      </p:sp>
    </p:spTree>
    <p:extLst>
      <p:ext uri="{BB962C8B-B14F-4D97-AF65-F5344CB8AC3E}">
        <p14:creationId xmlns:p14="http://schemas.microsoft.com/office/powerpoint/2010/main" val="261944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3" rIns="91521" bIns="45763" numCol="1" anchor="t" anchorCtr="0" compatLnSpc="1">
            <a:prstTxWarp prst="textNoShape">
              <a:avLst/>
            </a:prstTxWarp>
          </a:bodyPr>
          <a:lstStyle>
            <a:lvl1pPr defTabSz="915988">
              <a:defRPr sz="1200"/>
            </a:lvl1pPr>
          </a:lstStyle>
          <a:p>
            <a:pPr>
              <a:defRPr/>
            </a:pPr>
            <a:endParaRPr lang="en-US"/>
          </a:p>
        </p:txBody>
      </p:sp>
      <p:sp>
        <p:nvSpPr>
          <p:cNvPr id="5123" name="Rectangle 3"/>
          <p:cNvSpPr>
            <a:spLocks noGrp="1" noChangeArrowheads="1"/>
          </p:cNvSpPr>
          <p:nvPr>
            <p:ph type="dt" idx="1"/>
          </p:nvPr>
        </p:nvSpPr>
        <p:spPr bwMode="auto">
          <a:xfrm>
            <a:off x="3851275"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3" rIns="91521" bIns="45763" numCol="1" anchor="t" anchorCtr="0" compatLnSpc="1">
            <a:prstTxWarp prst="textNoShape">
              <a:avLst/>
            </a:prstTxWarp>
          </a:bodyPr>
          <a:lstStyle>
            <a:lvl1pPr algn="r" defTabSz="915988">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17575" y="744538"/>
            <a:ext cx="4965700"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06463" y="4713288"/>
            <a:ext cx="4984750"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3" rIns="91521" bIns="4576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432925"/>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3" rIns="91521" bIns="45763" numCol="1" anchor="b" anchorCtr="0" compatLnSpc="1">
            <a:prstTxWarp prst="textNoShape">
              <a:avLst/>
            </a:prstTxWarp>
          </a:bodyPr>
          <a:lstStyle>
            <a:lvl1pPr defTabSz="915988">
              <a:defRPr sz="1200"/>
            </a:lvl1pPr>
          </a:lstStyle>
          <a:p>
            <a:pPr>
              <a:defRPr/>
            </a:pPr>
            <a:endParaRPr lang="en-US"/>
          </a:p>
        </p:txBody>
      </p:sp>
      <p:sp>
        <p:nvSpPr>
          <p:cNvPr id="5127" name="Rectangle 7"/>
          <p:cNvSpPr>
            <a:spLocks noGrp="1" noChangeArrowheads="1"/>
          </p:cNvSpPr>
          <p:nvPr>
            <p:ph type="sldNum" sz="quarter" idx="5"/>
          </p:nvPr>
        </p:nvSpPr>
        <p:spPr bwMode="auto">
          <a:xfrm>
            <a:off x="3851275" y="9432925"/>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3" rIns="91521" bIns="45763" numCol="1" anchor="b" anchorCtr="0" compatLnSpc="1">
            <a:prstTxWarp prst="textNoShape">
              <a:avLst/>
            </a:prstTxWarp>
          </a:bodyPr>
          <a:lstStyle>
            <a:lvl1pPr algn="r" defTabSz="915988">
              <a:defRPr sz="1200"/>
            </a:lvl1pPr>
          </a:lstStyle>
          <a:p>
            <a:pPr>
              <a:defRPr/>
            </a:pPr>
            <a:fld id="{A5E7271B-6D6C-49AB-A857-50B8A6DA58F6}" type="slidenum">
              <a:rPr lang="en-US"/>
              <a:pPr>
                <a:defRPr/>
              </a:pPr>
              <a:t>‹#›</a:t>
            </a:fld>
            <a:endParaRPr lang="en-US"/>
          </a:p>
        </p:txBody>
      </p:sp>
    </p:spTree>
    <p:extLst>
      <p:ext uri="{BB962C8B-B14F-4D97-AF65-F5344CB8AC3E}">
        <p14:creationId xmlns:p14="http://schemas.microsoft.com/office/powerpoint/2010/main" val="28812120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6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6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6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nucleus.iaea.or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maris.iaea.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15988" eaLnBrk="0" hangingPunct="0">
              <a:defRPr sz="2400">
                <a:solidFill>
                  <a:schemeClr val="tx1"/>
                </a:solidFill>
                <a:latin typeface="Times New Roman" pitchFamily="18" charset="0"/>
              </a:defRPr>
            </a:lvl1pPr>
            <a:lvl2pPr marL="742950" indent="-285750" defTabSz="915988" eaLnBrk="0" hangingPunct="0">
              <a:defRPr sz="2400">
                <a:solidFill>
                  <a:schemeClr val="tx1"/>
                </a:solidFill>
                <a:latin typeface="Times New Roman" pitchFamily="18" charset="0"/>
              </a:defRPr>
            </a:lvl2pPr>
            <a:lvl3pPr marL="1143000" indent="-228600" defTabSz="915988" eaLnBrk="0" hangingPunct="0">
              <a:defRPr sz="2400">
                <a:solidFill>
                  <a:schemeClr val="tx1"/>
                </a:solidFill>
                <a:latin typeface="Times New Roman" pitchFamily="18" charset="0"/>
              </a:defRPr>
            </a:lvl3pPr>
            <a:lvl4pPr marL="1600200" indent="-228600" defTabSz="915988" eaLnBrk="0" hangingPunct="0">
              <a:defRPr sz="2400">
                <a:solidFill>
                  <a:schemeClr val="tx1"/>
                </a:solidFill>
                <a:latin typeface="Times New Roman" pitchFamily="18" charset="0"/>
              </a:defRPr>
            </a:lvl4pPr>
            <a:lvl5pPr marL="2057400" indent="-228600" defTabSz="915988" eaLnBrk="0" hangingPunct="0">
              <a:defRPr sz="2400">
                <a:solidFill>
                  <a:schemeClr val="tx1"/>
                </a:solidFill>
                <a:latin typeface="Times New Roman" pitchFamily="18" charset="0"/>
              </a:defRPr>
            </a:lvl5pPr>
            <a:lvl6pPr marL="2514600" indent="-228600" defTabSz="915988" eaLnBrk="0" fontAlgn="base" hangingPunct="0">
              <a:spcBef>
                <a:spcPct val="0"/>
              </a:spcBef>
              <a:spcAft>
                <a:spcPct val="0"/>
              </a:spcAft>
              <a:defRPr sz="2400">
                <a:solidFill>
                  <a:schemeClr val="tx1"/>
                </a:solidFill>
                <a:latin typeface="Times New Roman" pitchFamily="18" charset="0"/>
              </a:defRPr>
            </a:lvl6pPr>
            <a:lvl7pPr marL="2971800" indent="-228600" defTabSz="915988" eaLnBrk="0" fontAlgn="base" hangingPunct="0">
              <a:spcBef>
                <a:spcPct val="0"/>
              </a:spcBef>
              <a:spcAft>
                <a:spcPct val="0"/>
              </a:spcAft>
              <a:defRPr sz="2400">
                <a:solidFill>
                  <a:schemeClr val="tx1"/>
                </a:solidFill>
                <a:latin typeface="Times New Roman" pitchFamily="18" charset="0"/>
              </a:defRPr>
            </a:lvl7pPr>
            <a:lvl8pPr marL="3429000" indent="-228600" defTabSz="915988" eaLnBrk="0" fontAlgn="base" hangingPunct="0">
              <a:spcBef>
                <a:spcPct val="0"/>
              </a:spcBef>
              <a:spcAft>
                <a:spcPct val="0"/>
              </a:spcAft>
              <a:defRPr sz="2400">
                <a:solidFill>
                  <a:schemeClr val="tx1"/>
                </a:solidFill>
                <a:latin typeface="Times New Roman" pitchFamily="18" charset="0"/>
              </a:defRPr>
            </a:lvl8pPr>
            <a:lvl9pPr marL="3886200" indent="-228600" defTabSz="915988" eaLnBrk="0" fontAlgn="base" hangingPunct="0">
              <a:spcBef>
                <a:spcPct val="0"/>
              </a:spcBef>
              <a:spcAft>
                <a:spcPct val="0"/>
              </a:spcAft>
              <a:defRPr sz="2400">
                <a:solidFill>
                  <a:schemeClr val="tx1"/>
                </a:solidFill>
                <a:latin typeface="Times New Roman" pitchFamily="18" charset="0"/>
              </a:defRPr>
            </a:lvl9pPr>
          </a:lstStyle>
          <a:p>
            <a:pPr eaLnBrk="1" hangingPunct="1"/>
            <a:fld id="{07E4031B-E51E-48D7-A9C6-357C90C28E0F}" type="slidenum">
              <a:rPr lang="en-US" altLang="en-US" sz="1200" smtClean="0"/>
              <a:pPr eaLnBrk="1" hangingPunct="1"/>
              <a:t>8</a:t>
            </a:fld>
            <a:endParaRPr lang="en-US" altLang="en-US" sz="1200" smtClean="0"/>
          </a:p>
        </p:txBody>
      </p:sp>
      <p:sp>
        <p:nvSpPr>
          <p:cNvPr id="188419" name="Rectangle 7"/>
          <p:cNvSpPr txBox="1">
            <a:spLocks noGrp="1" noChangeArrowheads="1"/>
          </p:cNvSpPr>
          <p:nvPr/>
        </p:nvSpPr>
        <p:spPr bwMode="auto">
          <a:xfrm>
            <a:off x="3851275" y="9432925"/>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521" tIns="45763" rIns="91521" bIns="45763" anchor="b"/>
          <a:lstStyle>
            <a:lvl1pPr defTabSz="915988" eaLnBrk="0" hangingPunct="0">
              <a:defRPr sz="2400">
                <a:solidFill>
                  <a:schemeClr val="tx1"/>
                </a:solidFill>
                <a:latin typeface="Times New Roman" pitchFamily="18" charset="0"/>
              </a:defRPr>
            </a:lvl1pPr>
            <a:lvl2pPr marL="742950" indent="-285750" defTabSz="915988" eaLnBrk="0" hangingPunct="0">
              <a:defRPr sz="2400">
                <a:solidFill>
                  <a:schemeClr val="tx1"/>
                </a:solidFill>
                <a:latin typeface="Times New Roman" pitchFamily="18" charset="0"/>
              </a:defRPr>
            </a:lvl2pPr>
            <a:lvl3pPr marL="1143000" indent="-228600" defTabSz="915988" eaLnBrk="0" hangingPunct="0">
              <a:defRPr sz="2400">
                <a:solidFill>
                  <a:schemeClr val="tx1"/>
                </a:solidFill>
                <a:latin typeface="Times New Roman" pitchFamily="18" charset="0"/>
              </a:defRPr>
            </a:lvl3pPr>
            <a:lvl4pPr marL="1600200" indent="-228600" defTabSz="915988" eaLnBrk="0" hangingPunct="0">
              <a:defRPr sz="2400">
                <a:solidFill>
                  <a:schemeClr val="tx1"/>
                </a:solidFill>
                <a:latin typeface="Times New Roman" pitchFamily="18" charset="0"/>
              </a:defRPr>
            </a:lvl4pPr>
            <a:lvl5pPr marL="2057400" indent="-228600" defTabSz="915988" eaLnBrk="0" hangingPunct="0">
              <a:defRPr sz="2400">
                <a:solidFill>
                  <a:schemeClr val="tx1"/>
                </a:solidFill>
                <a:latin typeface="Times New Roman" pitchFamily="18" charset="0"/>
              </a:defRPr>
            </a:lvl5pPr>
            <a:lvl6pPr marL="2514600" indent="-228600" defTabSz="915988" eaLnBrk="0" fontAlgn="base" hangingPunct="0">
              <a:spcBef>
                <a:spcPct val="0"/>
              </a:spcBef>
              <a:spcAft>
                <a:spcPct val="0"/>
              </a:spcAft>
              <a:defRPr sz="2400">
                <a:solidFill>
                  <a:schemeClr val="tx1"/>
                </a:solidFill>
                <a:latin typeface="Times New Roman" pitchFamily="18" charset="0"/>
              </a:defRPr>
            </a:lvl6pPr>
            <a:lvl7pPr marL="2971800" indent="-228600" defTabSz="915988" eaLnBrk="0" fontAlgn="base" hangingPunct="0">
              <a:spcBef>
                <a:spcPct val="0"/>
              </a:spcBef>
              <a:spcAft>
                <a:spcPct val="0"/>
              </a:spcAft>
              <a:defRPr sz="2400">
                <a:solidFill>
                  <a:schemeClr val="tx1"/>
                </a:solidFill>
                <a:latin typeface="Times New Roman" pitchFamily="18" charset="0"/>
              </a:defRPr>
            </a:lvl7pPr>
            <a:lvl8pPr marL="3429000" indent="-228600" defTabSz="915988" eaLnBrk="0" fontAlgn="base" hangingPunct="0">
              <a:spcBef>
                <a:spcPct val="0"/>
              </a:spcBef>
              <a:spcAft>
                <a:spcPct val="0"/>
              </a:spcAft>
              <a:defRPr sz="2400">
                <a:solidFill>
                  <a:schemeClr val="tx1"/>
                </a:solidFill>
                <a:latin typeface="Times New Roman" pitchFamily="18" charset="0"/>
              </a:defRPr>
            </a:lvl8pPr>
            <a:lvl9pPr marL="3886200" indent="-228600" defTabSz="915988" eaLnBrk="0" fontAlgn="base" hangingPunct="0">
              <a:spcBef>
                <a:spcPct val="0"/>
              </a:spcBef>
              <a:spcAft>
                <a:spcPct val="0"/>
              </a:spcAft>
              <a:defRPr sz="2400">
                <a:solidFill>
                  <a:schemeClr val="tx1"/>
                </a:solidFill>
                <a:latin typeface="Times New Roman" pitchFamily="18" charset="0"/>
              </a:defRPr>
            </a:lvl9pPr>
          </a:lstStyle>
          <a:p>
            <a:pPr algn="r" eaLnBrk="1" hangingPunct="1"/>
            <a:fld id="{BADF506A-D7B2-4B3C-B35D-63B41F8A4230}" type="slidenum">
              <a:rPr lang="en-US" altLang="en-US" sz="1200"/>
              <a:pPr algn="r" eaLnBrk="1" hangingPunct="1"/>
              <a:t>8</a:t>
            </a:fld>
            <a:endParaRPr lang="en-US" altLang="en-US" sz="1200"/>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noFill/>
        </p:spPr>
        <p:txBody>
          <a:bodyPr/>
          <a:lstStyle/>
          <a:p>
            <a:pPr eaLnBrk="1" hangingPunct="1"/>
            <a:endParaRPr lang="en-GB"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Fertilisation</a:t>
            </a:r>
            <a:r>
              <a:rPr lang="en-GB" baseline="0" dirty="0" smtClean="0"/>
              <a:t> in benthic marine invertebrates decreases when exposed to CO</a:t>
            </a:r>
            <a:r>
              <a:rPr lang="en-GB" baseline="-25000" dirty="0" smtClean="0"/>
              <a:t>2</a:t>
            </a:r>
            <a:r>
              <a:rPr lang="en-GB" baseline="0" dirty="0" smtClean="0"/>
              <a:t> induced ocean acidification. For example sea urchins have been shown to suffer a 44% decrease in fertilisation success when exposed to higher levels of ocean acidifications due to a lower percent of motile sperm (Schlegel et al, 2012) . </a:t>
            </a:r>
            <a:endParaRPr lang="en-GB" dirty="0" smtClean="0"/>
          </a:p>
          <a:p>
            <a:endParaRPr lang="en-GB" dirty="0"/>
          </a:p>
        </p:txBody>
      </p:sp>
      <p:sp>
        <p:nvSpPr>
          <p:cNvPr id="4" name="Slide Number Placeholder 3"/>
          <p:cNvSpPr>
            <a:spLocks noGrp="1"/>
          </p:cNvSpPr>
          <p:nvPr>
            <p:ph type="sldNum" sz="quarter" idx="10"/>
          </p:nvPr>
        </p:nvSpPr>
        <p:spPr/>
        <p:txBody>
          <a:bodyPr/>
          <a:lstStyle/>
          <a:p>
            <a:fld id="{606549D5-DF15-4500-8615-47C1992A74B3}"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410037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Most calcifying marine organisms studied to date show a decrease in calcification or shell weight in response to elevated CO2 and reduced pH and it is one of the most well documented physiological effects of ocean acidification. For example in many species of Molluscs a weakening, and thinning of shells has been observed as a result of ocean acidification. </a:t>
            </a:r>
            <a:endParaRPr lang="en-GB" dirty="0"/>
          </a:p>
        </p:txBody>
      </p:sp>
      <p:sp>
        <p:nvSpPr>
          <p:cNvPr id="4" name="Slide Number Placeholder 3"/>
          <p:cNvSpPr>
            <a:spLocks noGrp="1"/>
          </p:cNvSpPr>
          <p:nvPr>
            <p:ph type="sldNum" sz="quarter" idx="10"/>
          </p:nvPr>
        </p:nvSpPr>
        <p:spPr/>
        <p:txBody>
          <a:bodyPr/>
          <a:lstStyle/>
          <a:p>
            <a:fld id="{606549D5-DF15-4500-8615-47C1992A74B3}"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201095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Studies have shown</a:t>
            </a:r>
            <a:r>
              <a:rPr lang="en-GB" baseline="0" dirty="0" smtClean="0"/>
              <a:t> that whilst some organisms are able to acclimatise to an increase in seawater pH this acclimatisation may come at the cost of other physiological processes such as immune function. A study by </a:t>
            </a:r>
            <a:r>
              <a:rPr lang="en-GB" baseline="0" dirty="0" err="1" smtClean="0"/>
              <a:t>Ellisa</a:t>
            </a:r>
            <a:r>
              <a:rPr lang="en-GB" baseline="0" dirty="0" smtClean="0"/>
              <a:t> et al, (2014) showed that a 90 day exposure to decreased pH conditions led to a significant reduction in antibacterial activity within the blue mussel </a:t>
            </a:r>
            <a:r>
              <a:rPr lang="en-GB" baseline="0" dirty="0" err="1" smtClean="0"/>
              <a:t>mytilus</a:t>
            </a:r>
            <a:r>
              <a:rPr lang="en-GB" baseline="0" dirty="0" smtClean="0"/>
              <a:t> </a:t>
            </a:r>
            <a:r>
              <a:rPr lang="en-GB" baseline="0" dirty="0" err="1" smtClean="0"/>
              <a:t>edulis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606549D5-DF15-4500-8615-47C1992A74B3}"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130073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Studies</a:t>
            </a:r>
            <a:r>
              <a:rPr lang="en-GB" baseline="0" dirty="0" smtClean="0"/>
              <a:t> show that many benthic species have lower growth rates under projected higher levels of acidification, this is particularly true in the case of coral and molluscs. Molluscs have been observed to have</a:t>
            </a:r>
            <a:r>
              <a:rPr lang="en-GB" dirty="0" smtClean="0">
                <a:effectLst/>
              </a:rPr>
              <a:t> a strong and statistically significant decrease in growth rates at lower pH values, with virtually no growth at pH = 6.7 and reduced growth at pH = 7.1 (Berge et al,2006).</a:t>
            </a:r>
            <a:endParaRPr lang="en-GB" dirty="0"/>
          </a:p>
        </p:txBody>
      </p:sp>
      <p:sp>
        <p:nvSpPr>
          <p:cNvPr id="4" name="Slide Number Placeholder 3"/>
          <p:cNvSpPr>
            <a:spLocks noGrp="1"/>
          </p:cNvSpPr>
          <p:nvPr>
            <p:ph type="sldNum" sz="quarter" idx="10"/>
          </p:nvPr>
        </p:nvSpPr>
        <p:spPr/>
        <p:txBody>
          <a:bodyPr/>
          <a:lstStyle/>
          <a:p>
            <a:fld id="{606549D5-DF15-4500-8615-47C1992A74B3}"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2448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8C4F454-BC5D-4099-84E6-5ED508CCDC25}"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914476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8C4F454-BC5D-4099-84E6-5ED508CCDC2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418332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915988" eaLnBrk="0" hangingPunct="0">
              <a:defRPr sz="2400">
                <a:solidFill>
                  <a:schemeClr val="tx1"/>
                </a:solidFill>
                <a:latin typeface="Times New Roman" pitchFamily="18" charset="0"/>
              </a:defRPr>
            </a:lvl1pPr>
            <a:lvl2pPr marL="742950" indent="-285750" defTabSz="915988" eaLnBrk="0" hangingPunct="0">
              <a:defRPr sz="2400">
                <a:solidFill>
                  <a:schemeClr val="tx1"/>
                </a:solidFill>
                <a:latin typeface="Times New Roman" pitchFamily="18" charset="0"/>
              </a:defRPr>
            </a:lvl2pPr>
            <a:lvl3pPr marL="1143000" indent="-228600" defTabSz="915988" eaLnBrk="0" hangingPunct="0">
              <a:defRPr sz="2400">
                <a:solidFill>
                  <a:schemeClr val="tx1"/>
                </a:solidFill>
                <a:latin typeface="Times New Roman" pitchFamily="18" charset="0"/>
              </a:defRPr>
            </a:lvl3pPr>
            <a:lvl4pPr marL="1600200" indent="-228600" defTabSz="915988" eaLnBrk="0" hangingPunct="0">
              <a:defRPr sz="2400">
                <a:solidFill>
                  <a:schemeClr val="tx1"/>
                </a:solidFill>
                <a:latin typeface="Times New Roman" pitchFamily="18" charset="0"/>
              </a:defRPr>
            </a:lvl4pPr>
            <a:lvl5pPr marL="2057400" indent="-228600" defTabSz="915988" eaLnBrk="0" hangingPunct="0">
              <a:defRPr sz="2400">
                <a:solidFill>
                  <a:schemeClr val="tx1"/>
                </a:solidFill>
                <a:latin typeface="Times New Roman" pitchFamily="18" charset="0"/>
              </a:defRPr>
            </a:lvl5pPr>
            <a:lvl6pPr marL="2514600" indent="-228600" defTabSz="915988" eaLnBrk="0" fontAlgn="base" hangingPunct="0">
              <a:spcBef>
                <a:spcPct val="0"/>
              </a:spcBef>
              <a:spcAft>
                <a:spcPct val="0"/>
              </a:spcAft>
              <a:defRPr sz="2400">
                <a:solidFill>
                  <a:schemeClr val="tx1"/>
                </a:solidFill>
                <a:latin typeface="Times New Roman" pitchFamily="18" charset="0"/>
              </a:defRPr>
            </a:lvl6pPr>
            <a:lvl7pPr marL="2971800" indent="-228600" defTabSz="915988" eaLnBrk="0" fontAlgn="base" hangingPunct="0">
              <a:spcBef>
                <a:spcPct val="0"/>
              </a:spcBef>
              <a:spcAft>
                <a:spcPct val="0"/>
              </a:spcAft>
              <a:defRPr sz="2400">
                <a:solidFill>
                  <a:schemeClr val="tx1"/>
                </a:solidFill>
                <a:latin typeface="Times New Roman" pitchFamily="18" charset="0"/>
              </a:defRPr>
            </a:lvl7pPr>
            <a:lvl8pPr marL="3429000" indent="-228600" defTabSz="915988" eaLnBrk="0" fontAlgn="base" hangingPunct="0">
              <a:spcBef>
                <a:spcPct val="0"/>
              </a:spcBef>
              <a:spcAft>
                <a:spcPct val="0"/>
              </a:spcAft>
              <a:defRPr sz="2400">
                <a:solidFill>
                  <a:schemeClr val="tx1"/>
                </a:solidFill>
                <a:latin typeface="Times New Roman" pitchFamily="18" charset="0"/>
              </a:defRPr>
            </a:lvl8pPr>
            <a:lvl9pPr marL="3886200" indent="-228600" defTabSz="915988" eaLnBrk="0" fontAlgn="base" hangingPunct="0">
              <a:spcBef>
                <a:spcPct val="0"/>
              </a:spcBef>
              <a:spcAft>
                <a:spcPct val="0"/>
              </a:spcAft>
              <a:defRPr sz="2400">
                <a:solidFill>
                  <a:schemeClr val="tx1"/>
                </a:solidFill>
                <a:latin typeface="Times New Roman" pitchFamily="18" charset="0"/>
              </a:defRPr>
            </a:lvl9pPr>
          </a:lstStyle>
          <a:p>
            <a:pPr eaLnBrk="1" hangingPunct="1"/>
            <a:fld id="{15A5F91C-A620-4F07-A9BF-8B61623A6099}" type="slidenum">
              <a:rPr lang="en-US" altLang="en-US" sz="1200" smtClean="0"/>
              <a:pPr eaLnBrk="1" hangingPunct="1"/>
              <a:t>44</a:t>
            </a:fld>
            <a:endParaRPr lang="en-US" altLang="en-US" sz="1200" smtClean="0"/>
          </a:p>
        </p:txBody>
      </p:sp>
      <p:sp>
        <p:nvSpPr>
          <p:cNvPr id="199683" name="Rectangle 7"/>
          <p:cNvSpPr txBox="1">
            <a:spLocks noGrp="1" noChangeArrowheads="1"/>
          </p:cNvSpPr>
          <p:nvPr/>
        </p:nvSpPr>
        <p:spPr bwMode="auto">
          <a:xfrm>
            <a:off x="3851275" y="9432925"/>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521" tIns="45763" rIns="91521" bIns="45763" anchor="b"/>
          <a:lstStyle>
            <a:lvl1pPr defTabSz="915988" eaLnBrk="0" hangingPunct="0">
              <a:defRPr sz="2400">
                <a:solidFill>
                  <a:schemeClr val="tx1"/>
                </a:solidFill>
                <a:latin typeface="Times New Roman" pitchFamily="18" charset="0"/>
              </a:defRPr>
            </a:lvl1pPr>
            <a:lvl2pPr marL="742950" indent="-285750" defTabSz="915988" eaLnBrk="0" hangingPunct="0">
              <a:defRPr sz="2400">
                <a:solidFill>
                  <a:schemeClr val="tx1"/>
                </a:solidFill>
                <a:latin typeface="Times New Roman" pitchFamily="18" charset="0"/>
              </a:defRPr>
            </a:lvl2pPr>
            <a:lvl3pPr marL="1143000" indent="-228600" defTabSz="915988" eaLnBrk="0" hangingPunct="0">
              <a:defRPr sz="2400">
                <a:solidFill>
                  <a:schemeClr val="tx1"/>
                </a:solidFill>
                <a:latin typeface="Times New Roman" pitchFamily="18" charset="0"/>
              </a:defRPr>
            </a:lvl3pPr>
            <a:lvl4pPr marL="1600200" indent="-228600" defTabSz="915988" eaLnBrk="0" hangingPunct="0">
              <a:defRPr sz="2400">
                <a:solidFill>
                  <a:schemeClr val="tx1"/>
                </a:solidFill>
                <a:latin typeface="Times New Roman" pitchFamily="18" charset="0"/>
              </a:defRPr>
            </a:lvl4pPr>
            <a:lvl5pPr marL="2057400" indent="-228600" defTabSz="915988" eaLnBrk="0" hangingPunct="0">
              <a:defRPr sz="2400">
                <a:solidFill>
                  <a:schemeClr val="tx1"/>
                </a:solidFill>
                <a:latin typeface="Times New Roman" pitchFamily="18" charset="0"/>
              </a:defRPr>
            </a:lvl5pPr>
            <a:lvl6pPr marL="2514600" indent="-228600" defTabSz="915988" eaLnBrk="0" fontAlgn="base" hangingPunct="0">
              <a:spcBef>
                <a:spcPct val="0"/>
              </a:spcBef>
              <a:spcAft>
                <a:spcPct val="0"/>
              </a:spcAft>
              <a:defRPr sz="2400">
                <a:solidFill>
                  <a:schemeClr val="tx1"/>
                </a:solidFill>
                <a:latin typeface="Times New Roman" pitchFamily="18" charset="0"/>
              </a:defRPr>
            </a:lvl6pPr>
            <a:lvl7pPr marL="2971800" indent="-228600" defTabSz="915988" eaLnBrk="0" fontAlgn="base" hangingPunct="0">
              <a:spcBef>
                <a:spcPct val="0"/>
              </a:spcBef>
              <a:spcAft>
                <a:spcPct val="0"/>
              </a:spcAft>
              <a:defRPr sz="2400">
                <a:solidFill>
                  <a:schemeClr val="tx1"/>
                </a:solidFill>
                <a:latin typeface="Times New Roman" pitchFamily="18" charset="0"/>
              </a:defRPr>
            </a:lvl7pPr>
            <a:lvl8pPr marL="3429000" indent="-228600" defTabSz="915988" eaLnBrk="0" fontAlgn="base" hangingPunct="0">
              <a:spcBef>
                <a:spcPct val="0"/>
              </a:spcBef>
              <a:spcAft>
                <a:spcPct val="0"/>
              </a:spcAft>
              <a:defRPr sz="2400">
                <a:solidFill>
                  <a:schemeClr val="tx1"/>
                </a:solidFill>
                <a:latin typeface="Times New Roman" pitchFamily="18" charset="0"/>
              </a:defRPr>
            </a:lvl8pPr>
            <a:lvl9pPr marL="3886200" indent="-228600" defTabSz="915988" eaLnBrk="0" fontAlgn="base" hangingPunct="0">
              <a:spcBef>
                <a:spcPct val="0"/>
              </a:spcBef>
              <a:spcAft>
                <a:spcPct val="0"/>
              </a:spcAft>
              <a:defRPr sz="2400">
                <a:solidFill>
                  <a:schemeClr val="tx1"/>
                </a:solidFill>
                <a:latin typeface="Times New Roman" pitchFamily="18" charset="0"/>
              </a:defRPr>
            </a:lvl9pPr>
          </a:lstStyle>
          <a:p>
            <a:pPr algn="r" eaLnBrk="1" hangingPunct="1"/>
            <a:fld id="{AF976B8A-960F-4D4D-92A9-486687480D58}" type="slidenum">
              <a:rPr lang="en-US" altLang="en-US" sz="1200"/>
              <a:pPr algn="r" eaLnBrk="1" hangingPunct="1"/>
              <a:t>44</a:t>
            </a:fld>
            <a:endParaRPr lang="en-US" altLang="en-US" sz="1200"/>
          </a:p>
        </p:txBody>
      </p:sp>
      <p:sp>
        <p:nvSpPr>
          <p:cNvPr id="199684" name="Rectangle 2"/>
          <p:cNvSpPr>
            <a:spLocks noGrp="1" noRot="1" noChangeAspect="1" noChangeArrowheads="1" noTextEdit="1"/>
          </p:cNvSpPr>
          <p:nvPr>
            <p:ph type="sldImg"/>
          </p:nvPr>
        </p:nvSpPr>
        <p:spPr>
          <a:ln/>
        </p:spPr>
      </p:sp>
      <p:sp>
        <p:nvSpPr>
          <p:cNvPr id="199685" name="Rectangle 3"/>
          <p:cNvSpPr>
            <a:spLocks noGrp="1" noChangeArrowheads="1"/>
          </p:cNvSpPr>
          <p:nvPr>
            <p:ph type="body" idx="1"/>
          </p:nvPr>
        </p:nvSpPr>
        <p:spPr>
          <a:noFill/>
        </p:spPr>
        <p:txBody>
          <a:bodyPr/>
          <a:lstStyle/>
          <a:p>
            <a:pPr eaLnBrk="1" hangingPunct="1"/>
            <a:r>
              <a:rPr lang="fr-FR" altLang="en-US" smtClean="0"/>
              <a:t>A travers le programme de coopération technique de l’AIEA, le LEM appuie la mise en place d’une capacité essentielle dans les Etats Membres en développement grâce a la recherche appliquée sur l’environnement marin.</a:t>
            </a:r>
          </a:p>
          <a:p>
            <a:pPr eaLnBrk="1" hangingPunct="1"/>
            <a:r>
              <a:rPr lang="fr-FR" altLang="en-US" smtClean="0"/>
              <a:t>Les sujets couverts comprennent la radioactivité et la radioécologie marines, la radiochimie et l’évaluation de la pollution marine. Le LEM accueille aussi chaque année des douzaines de stagiaires en provenance de pays en développement qui viennent travailler au laboratoire de Monaco pour renforcer leur compétences et leurs connaissances scientifiques. </a:t>
            </a:r>
            <a:endParaRPr lang="en-GB"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defTabSz="915988" eaLnBrk="0" hangingPunct="0">
              <a:defRPr sz="2400">
                <a:solidFill>
                  <a:schemeClr val="tx1"/>
                </a:solidFill>
                <a:latin typeface="Times New Roman" pitchFamily="18" charset="0"/>
              </a:defRPr>
            </a:lvl1pPr>
            <a:lvl2pPr marL="742950" indent="-285750" defTabSz="915988" eaLnBrk="0" hangingPunct="0">
              <a:defRPr sz="2400">
                <a:solidFill>
                  <a:schemeClr val="tx1"/>
                </a:solidFill>
                <a:latin typeface="Times New Roman" pitchFamily="18" charset="0"/>
              </a:defRPr>
            </a:lvl2pPr>
            <a:lvl3pPr marL="1143000" indent="-228600" defTabSz="915988" eaLnBrk="0" hangingPunct="0">
              <a:defRPr sz="2400">
                <a:solidFill>
                  <a:schemeClr val="tx1"/>
                </a:solidFill>
                <a:latin typeface="Times New Roman" pitchFamily="18" charset="0"/>
              </a:defRPr>
            </a:lvl3pPr>
            <a:lvl4pPr marL="1600200" indent="-228600" defTabSz="915988" eaLnBrk="0" hangingPunct="0">
              <a:defRPr sz="2400">
                <a:solidFill>
                  <a:schemeClr val="tx1"/>
                </a:solidFill>
                <a:latin typeface="Times New Roman" pitchFamily="18" charset="0"/>
              </a:defRPr>
            </a:lvl4pPr>
            <a:lvl5pPr marL="2057400" indent="-228600" defTabSz="915988" eaLnBrk="0" hangingPunct="0">
              <a:defRPr sz="2400">
                <a:solidFill>
                  <a:schemeClr val="tx1"/>
                </a:solidFill>
                <a:latin typeface="Times New Roman" pitchFamily="18" charset="0"/>
              </a:defRPr>
            </a:lvl5pPr>
            <a:lvl6pPr marL="2514600" indent="-228600" defTabSz="915988" eaLnBrk="0" fontAlgn="base" hangingPunct="0">
              <a:spcBef>
                <a:spcPct val="0"/>
              </a:spcBef>
              <a:spcAft>
                <a:spcPct val="0"/>
              </a:spcAft>
              <a:defRPr sz="2400">
                <a:solidFill>
                  <a:schemeClr val="tx1"/>
                </a:solidFill>
                <a:latin typeface="Times New Roman" pitchFamily="18" charset="0"/>
              </a:defRPr>
            </a:lvl6pPr>
            <a:lvl7pPr marL="2971800" indent="-228600" defTabSz="915988" eaLnBrk="0" fontAlgn="base" hangingPunct="0">
              <a:spcBef>
                <a:spcPct val="0"/>
              </a:spcBef>
              <a:spcAft>
                <a:spcPct val="0"/>
              </a:spcAft>
              <a:defRPr sz="2400">
                <a:solidFill>
                  <a:schemeClr val="tx1"/>
                </a:solidFill>
                <a:latin typeface="Times New Roman" pitchFamily="18" charset="0"/>
              </a:defRPr>
            </a:lvl7pPr>
            <a:lvl8pPr marL="3429000" indent="-228600" defTabSz="915988" eaLnBrk="0" fontAlgn="base" hangingPunct="0">
              <a:spcBef>
                <a:spcPct val="0"/>
              </a:spcBef>
              <a:spcAft>
                <a:spcPct val="0"/>
              </a:spcAft>
              <a:defRPr sz="2400">
                <a:solidFill>
                  <a:schemeClr val="tx1"/>
                </a:solidFill>
                <a:latin typeface="Times New Roman" pitchFamily="18" charset="0"/>
              </a:defRPr>
            </a:lvl8pPr>
            <a:lvl9pPr marL="3886200" indent="-228600" defTabSz="915988" eaLnBrk="0" fontAlgn="base" hangingPunct="0">
              <a:spcBef>
                <a:spcPct val="0"/>
              </a:spcBef>
              <a:spcAft>
                <a:spcPct val="0"/>
              </a:spcAft>
              <a:defRPr sz="2400">
                <a:solidFill>
                  <a:schemeClr val="tx1"/>
                </a:solidFill>
                <a:latin typeface="Times New Roman" pitchFamily="18" charset="0"/>
              </a:defRPr>
            </a:lvl9pPr>
          </a:lstStyle>
          <a:p>
            <a:pPr eaLnBrk="1" hangingPunct="1"/>
            <a:fld id="{053E92D0-869F-4ADD-914D-38D6F232CC7E}" type="slidenum">
              <a:rPr lang="en-GB" altLang="en-US" sz="1200" smtClean="0">
                <a:solidFill>
                  <a:srgbClr val="000000"/>
                </a:solidFill>
              </a:rPr>
              <a:pPr eaLnBrk="1" hangingPunct="1"/>
              <a:t>12</a:t>
            </a:fld>
            <a:endParaRPr lang="en-GB" altLang="en-US" sz="1200" smtClean="0">
              <a:solidFill>
                <a:srgbClr val="000000"/>
              </a:solidFill>
            </a:endParaRPr>
          </a:p>
        </p:txBody>
      </p:sp>
      <p:sp>
        <p:nvSpPr>
          <p:cNvPr id="197635" name="Rectangle 2"/>
          <p:cNvSpPr>
            <a:spLocks noGrp="1" noRot="1" noChangeAspect="1" noChangeArrowheads="1" noTextEdit="1"/>
          </p:cNvSpPr>
          <p:nvPr>
            <p:ph type="sldImg"/>
          </p:nvPr>
        </p:nvSpPr>
        <p:spPr>
          <a:xfrm>
            <a:off x="917575" y="744538"/>
            <a:ext cx="4967288" cy="3724275"/>
          </a:xfrm>
          <a:ln/>
        </p:spPr>
      </p:sp>
      <p:sp>
        <p:nvSpPr>
          <p:cNvPr id="197636" name="Rectangle 3"/>
          <p:cNvSpPr>
            <a:spLocks noGrp="1" noChangeArrowheads="1"/>
          </p:cNvSpPr>
          <p:nvPr>
            <p:ph type="body" idx="1"/>
          </p:nvPr>
        </p:nvSpPr>
        <p:spPr>
          <a:noFill/>
        </p:spPr>
        <p:txBody>
          <a:bodyPr/>
          <a:lstStyle/>
          <a:p>
            <a:r>
              <a:rPr lang="en-US" altLang="en-US" smtClean="0"/>
              <a:t>REL's aquaria have a total capacity of 8000 L under running sea water system. The seawater is pumped into the laboratory from the front of Monaco bay at 30-meter's depth, 500 meter from the laboratory at a flux rate of 7000L per hour Tropical, temperate and artic ecosystem are recreated in specific tanks where the principal seawater parameters such as temperature, salinity, dissolved oxygen pH are permanently controlled and registered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15988" eaLnBrk="0" hangingPunct="0">
              <a:defRPr sz="2400">
                <a:solidFill>
                  <a:schemeClr val="tx1"/>
                </a:solidFill>
                <a:latin typeface="Times New Roman" pitchFamily="18" charset="0"/>
              </a:defRPr>
            </a:lvl1pPr>
            <a:lvl2pPr marL="742950" indent="-285750" defTabSz="915988" eaLnBrk="0" hangingPunct="0">
              <a:defRPr sz="2400">
                <a:solidFill>
                  <a:schemeClr val="tx1"/>
                </a:solidFill>
                <a:latin typeface="Times New Roman" pitchFamily="18" charset="0"/>
              </a:defRPr>
            </a:lvl2pPr>
            <a:lvl3pPr marL="1143000" indent="-228600" defTabSz="915988" eaLnBrk="0" hangingPunct="0">
              <a:defRPr sz="2400">
                <a:solidFill>
                  <a:schemeClr val="tx1"/>
                </a:solidFill>
                <a:latin typeface="Times New Roman" pitchFamily="18" charset="0"/>
              </a:defRPr>
            </a:lvl3pPr>
            <a:lvl4pPr marL="1600200" indent="-228600" defTabSz="915988" eaLnBrk="0" hangingPunct="0">
              <a:defRPr sz="2400">
                <a:solidFill>
                  <a:schemeClr val="tx1"/>
                </a:solidFill>
                <a:latin typeface="Times New Roman" pitchFamily="18" charset="0"/>
              </a:defRPr>
            </a:lvl4pPr>
            <a:lvl5pPr marL="2057400" indent="-228600" defTabSz="915988" eaLnBrk="0" hangingPunct="0">
              <a:defRPr sz="2400">
                <a:solidFill>
                  <a:schemeClr val="tx1"/>
                </a:solidFill>
                <a:latin typeface="Times New Roman" pitchFamily="18" charset="0"/>
              </a:defRPr>
            </a:lvl5pPr>
            <a:lvl6pPr marL="2514600" indent="-228600" defTabSz="915988" eaLnBrk="0" fontAlgn="base" hangingPunct="0">
              <a:spcBef>
                <a:spcPct val="0"/>
              </a:spcBef>
              <a:spcAft>
                <a:spcPct val="0"/>
              </a:spcAft>
              <a:defRPr sz="2400">
                <a:solidFill>
                  <a:schemeClr val="tx1"/>
                </a:solidFill>
                <a:latin typeface="Times New Roman" pitchFamily="18" charset="0"/>
              </a:defRPr>
            </a:lvl6pPr>
            <a:lvl7pPr marL="2971800" indent="-228600" defTabSz="915988" eaLnBrk="0" fontAlgn="base" hangingPunct="0">
              <a:spcBef>
                <a:spcPct val="0"/>
              </a:spcBef>
              <a:spcAft>
                <a:spcPct val="0"/>
              </a:spcAft>
              <a:defRPr sz="2400">
                <a:solidFill>
                  <a:schemeClr val="tx1"/>
                </a:solidFill>
                <a:latin typeface="Times New Roman" pitchFamily="18" charset="0"/>
              </a:defRPr>
            </a:lvl7pPr>
            <a:lvl8pPr marL="3429000" indent="-228600" defTabSz="915988" eaLnBrk="0" fontAlgn="base" hangingPunct="0">
              <a:spcBef>
                <a:spcPct val="0"/>
              </a:spcBef>
              <a:spcAft>
                <a:spcPct val="0"/>
              </a:spcAft>
              <a:defRPr sz="2400">
                <a:solidFill>
                  <a:schemeClr val="tx1"/>
                </a:solidFill>
                <a:latin typeface="Times New Roman" pitchFamily="18" charset="0"/>
              </a:defRPr>
            </a:lvl8pPr>
            <a:lvl9pPr marL="3886200" indent="-228600" defTabSz="915988" eaLnBrk="0" fontAlgn="base" hangingPunct="0">
              <a:spcBef>
                <a:spcPct val="0"/>
              </a:spcBef>
              <a:spcAft>
                <a:spcPct val="0"/>
              </a:spcAft>
              <a:defRPr sz="2400">
                <a:solidFill>
                  <a:schemeClr val="tx1"/>
                </a:solidFill>
                <a:latin typeface="Times New Roman" pitchFamily="18" charset="0"/>
              </a:defRPr>
            </a:lvl9pPr>
          </a:lstStyle>
          <a:p>
            <a:pPr eaLnBrk="1" hangingPunct="1"/>
            <a:fld id="{BF4A8AAC-292D-451A-99B2-D786832F8F63}" type="slidenum">
              <a:rPr lang="en-GB" altLang="en-US" sz="1200" smtClean="0">
                <a:solidFill>
                  <a:srgbClr val="000000"/>
                </a:solidFill>
              </a:rPr>
              <a:pPr eaLnBrk="1" hangingPunct="1"/>
              <a:t>14</a:t>
            </a:fld>
            <a:endParaRPr lang="en-GB" altLang="en-US" sz="1200" smtClean="0">
              <a:solidFill>
                <a:srgbClr val="000000"/>
              </a:solidFill>
            </a:endParaRPr>
          </a:p>
        </p:txBody>
      </p:sp>
      <p:sp>
        <p:nvSpPr>
          <p:cNvPr id="192515" name="Rectangle 2"/>
          <p:cNvSpPr>
            <a:spLocks noGrp="1" noRot="1" noChangeAspect="1" noChangeArrowheads="1" noTextEdit="1"/>
          </p:cNvSpPr>
          <p:nvPr>
            <p:ph type="sldImg"/>
          </p:nvPr>
        </p:nvSpPr>
        <p:spPr>
          <a:xfrm>
            <a:off x="919163" y="744538"/>
            <a:ext cx="4965700" cy="3725862"/>
          </a:xfrm>
          <a:ln/>
        </p:spPr>
      </p:sp>
      <p:sp>
        <p:nvSpPr>
          <p:cNvPr id="192516" name="Rectangle 3"/>
          <p:cNvSpPr>
            <a:spLocks noGrp="1" noChangeArrowheads="1"/>
          </p:cNvSpPr>
          <p:nvPr>
            <p:ph type="body" idx="1"/>
          </p:nvPr>
        </p:nvSpPr>
        <p:spPr>
          <a:noFill/>
        </p:spPr>
        <p:txBody>
          <a:bodyPr/>
          <a:lstStyle/>
          <a:p>
            <a:r>
              <a:rPr lang="en-GB" altLang="en-US" smtClean="0"/>
              <a:t>Through the IAEA’s NUCLEUS portal for nuclear knowledge and information (</a:t>
            </a:r>
            <a:r>
              <a:rPr lang="en-GB" altLang="en-US" smtClean="0">
                <a:hlinkClick r:id="rId3"/>
              </a:rPr>
              <a:t>http://nucleus.iaea.org</a:t>
            </a:r>
            <a:r>
              <a:rPr lang="en-GB" altLang="en-US" smtClean="0"/>
              <a:t>) one can access the MARIS database (</a:t>
            </a:r>
            <a:r>
              <a:rPr lang="en-GB" altLang="en-US" smtClean="0">
                <a:hlinkClick r:id="rId4"/>
              </a:rPr>
              <a:t>http://maris.iaea.org</a:t>
            </a:r>
            <a:r>
              <a:rPr lang="en-GB" altLang="en-US" smtClean="0"/>
              <a:t>), which contains over 110,000 data on radionuclide levels in the marine environment. The main objective of this database is to provide easy access to a large volume of marine radioactivity data.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15988" eaLnBrk="0" hangingPunct="0">
              <a:defRPr sz="2400">
                <a:solidFill>
                  <a:schemeClr val="tx1"/>
                </a:solidFill>
                <a:latin typeface="Times New Roman" pitchFamily="18" charset="0"/>
              </a:defRPr>
            </a:lvl1pPr>
            <a:lvl2pPr marL="742950" indent="-285750" defTabSz="915988" eaLnBrk="0" hangingPunct="0">
              <a:defRPr sz="2400">
                <a:solidFill>
                  <a:schemeClr val="tx1"/>
                </a:solidFill>
                <a:latin typeface="Times New Roman" pitchFamily="18" charset="0"/>
              </a:defRPr>
            </a:lvl2pPr>
            <a:lvl3pPr marL="1143000" indent="-228600" defTabSz="915988" eaLnBrk="0" hangingPunct="0">
              <a:defRPr sz="2400">
                <a:solidFill>
                  <a:schemeClr val="tx1"/>
                </a:solidFill>
                <a:latin typeface="Times New Roman" pitchFamily="18" charset="0"/>
              </a:defRPr>
            </a:lvl3pPr>
            <a:lvl4pPr marL="1600200" indent="-228600" defTabSz="915988" eaLnBrk="0" hangingPunct="0">
              <a:defRPr sz="2400">
                <a:solidFill>
                  <a:schemeClr val="tx1"/>
                </a:solidFill>
                <a:latin typeface="Times New Roman" pitchFamily="18" charset="0"/>
              </a:defRPr>
            </a:lvl4pPr>
            <a:lvl5pPr marL="2057400" indent="-228600" defTabSz="915988" eaLnBrk="0" hangingPunct="0">
              <a:defRPr sz="2400">
                <a:solidFill>
                  <a:schemeClr val="tx1"/>
                </a:solidFill>
                <a:latin typeface="Times New Roman" pitchFamily="18" charset="0"/>
              </a:defRPr>
            </a:lvl5pPr>
            <a:lvl6pPr marL="2514600" indent="-228600" defTabSz="915988" eaLnBrk="0" fontAlgn="base" hangingPunct="0">
              <a:spcBef>
                <a:spcPct val="0"/>
              </a:spcBef>
              <a:spcAft>
                <a:spcPct val="0"/>
              </a:spcAft>
              <a:defRPr sz="2400">
                <a:solidFill>
                  <a:schemeClr val="tx1"/>
                </a:solidFill>
                <a:latin typeface="Times New Roman" pitchFamily="18" charset="0"/>
              </a:defRPr>
            </a:lvl6pPr>
            <a:lvl7pPr marL="2971800" indent="-228600" defTabSz="915988" eaLnBrk="0" fontAlgn="base" hangingPunct="0">
              <a:spcBef>
                <a:spcPct val="0"/>
              </a:spcBef>
              <a:spcAft>
                <a:spcPct val="0"/>
              </a:spcAft>
              <a:defRPr sz="2400">
                <a:solidFill>
                  <a:schemeClr val="tx1"/>
                </a:solidFill>
                <a:latin typeface="Times New Roman" pitchFamily="18" charset="0"/>
              </a:defRPr>
            </a:lvl7pPr>
            <a:lvl8pPr marL="3429000" indent="-228600" defTabSz="915988" eaLnBrk="0" fontAlgn="base" hangingPunct="0">
              <a:spcBef>
                <a:spcPct val="0"/>
              </a:spcBef>
              <a:spcAft>
                <a:spcPct val="0"/>
              </a:spcAft>
              <a:defRPr sz="2400">
                <a:solidFill>
                  <a:schemeClr val="tx1"/>
                </a:solidFill>
                <a:latin typeface="Times New Roman" pitchFamily="18" charset="0"/>
              </a:defRPr>
            </a:lvl8pPr>
            <a:lvl9pPr marL="3886200" indent="-228600" defTabSz="915988" eaLnBrk="0" fontAlgn="base" hangingPunct="0">
              <a:spcBef>
                <a:spcPct val="0"/>
              </a:spcBef>
              <a:spcAft>
                <a:spcPct val="0"/>
              </a:spcAft>
              <a:defRPr sz="2400">
                <a:solidFill>
                  <a:schemeClr val="tx1"/>
                </a:solidFill>
                <a:latin typeface="Times New Roman" pitchFamily="18" charset="0"/>
              </a:defRPr>
            </a:lvl9pPr>
          </a:lstStyle>
          <a:p>
            <a:pPr eaLnBrk="1" hangingPunct="1"/>
            <a:fld id="{4CB3C00A-C112-466D-A1B5-18F0EDE9DFF9}" type="slidenum">
              <a:rPr lang="en-US" altLang="en-US" sz="1200" smtClean="0"/>
              <a:pPr eaLnBrk="1" hangingPunct="1"/>
              <a:t>20</a:t>
            </a:fld>
            <a:endParaRPr lang="en-US" altLang="en-US" sz="1200" smtClean="0"/>
          </a:p>
        </p:txBody>
      </p:sp>
      <p:sp>
        <p:nvSpPr>
          <p:cNvPr id="198659" name="Rectangle 2"/>
          <p:cNvSpPr>
            <a:spLocks noGrp="1" noRot="1" noChangeAspect="1" noChangeArrowheads="1" noTextEdit="1"/>
          </p:cNvSpPr>
          <p:nvPr>
            <p:ph type="sldImg"/>
          </p:nvPr>
        </p:nvSpPr>
        <p:spPr>
          <a:xfrm>
            <a:off x="917575" y="744538"/>
            <a:ext cx="4964113" cy="3722687"/>
          </a:xfrm>
          <a:ln/>
        </p:spPr>
      </p:sp>
      <p:sp>
        <p:nvSpPr>
          <p:cNvPr id="198660" name="Rectangle 3"/>
          <p:cNvSpPr>
            <a:spLocks noGrp="1" noChangeArrowheads="1"/>
          </p:cNvSpPr>
          <p:nvPr>
            <p:ph type="body" idx="1"/>
          </p:nvPr>
        </p:nvSpPr>
        <p:spPr>
          <a:xfrm>
            <a:off x="906463" y="4714875"/>
            <a:ext cx="4984750" cy="4467225"/>
          </a:xfrm>
          <a:noFill/>
        </p:spPr>
        <p:txBody>
          <a:bodyPr/>
          <a:lstStyle/>
          <a:p>
            <a:pPr eaLnBrk="1" hangingPunct="1"/>
            <a:r>
              <a:rPr lang="en-US" altLang="en-US" smtClean="0"/>
              <a:t>We welcomed a trainee student from chile, who brought some Chilean mussels.</a:t>
            </a:r>
          </a:p>
          <a:p>
            <a:pPr eaLnBrk="1" hangingPunct="1"/>
            <a:r>
              <a:rPr lang="en-US" altLang="en-US" smtClean="0"/>
              <a:t>By using a fantastic tool, which is the radiotracer, we determined for these chilean mussels how they incorporate the Cd via the dissolved way, how long they need to be saturated in Cd (in this exp they never really stop to accumulate Cd even after 1 month of exp). For that we used the radiotracer 109Cd. We look at which organ accumulate the most?</a:t>
            </a:r>
          </a:p>
          <a:p>
            <a:pPr eaLnBrk="1" hangingPunct="1"/>
            <a:r>
              <a:rPr lang="en-US" altLang="en-US" smtClean="0"/>
              <a:t>We also determined how long they need to depurate this Cd, so after the labeling we submitted the mussels to normal seawater and we look at how long they need to lose all their Cd (here really slow depuration process). </a:t>
            </a:r>
          </a:p>
          <a:p>
            <a:pPr eaLnBrk="1" hangingPunct="1"/>
            <a:endParaRPr lang="en-US" altLang="en-US" smtClean="0"/>
          </a:p>
          <a:p>
            <a:pPr eaLnBrk="1" hangingPunct="1"/>
            <a:r>
              <a:rPr lang="en-US" altLang="en-US" smtClean="0"/>
              <a:t>After in Chile, this study will reproduce this kind of experiments with other trace elements and other marine organisms. </a:t>
            </a:r>
            <a:endParaRPr lang="fr-FR"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solidFill>
                  <a:srgbClr val="000000"/>
                </a:solidFill>
                <a:latin typeface="Tahoma" pitchFamily="34" charset="0"/>
                <a:cs typeface="Tahoma" pitchFamily="34" charset="0"/>
              </a:rPr>
              <a:t>Some species will be affected, others not, others will benefit</a:t>
            </a:r>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4F2F64F8-8868-4B4B-8438-CA240747C96F}" type="slidenum">
              <a:rPr lang="en-US" altLang="en-US" sz="1200">
                <a:solidFill>
                  <a:prstClr val="black"/>
                </a:solidFill>
                <a:latin typeface="Calibri" pitchFamily="34" charset="0"/>
              </a:rPr>
              <a:pPr eaLnBrk="1" hangingPunct="1"/>
              <a:t>30</a:t>
            </a:fld>
            <a:endParaRPr lang="en-US" altLang="en-US" sz="1200">
              <a:solidFill>
                <a:prstClr val="black"/>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Healthy</a:t>
            </a:r>
            <a:r>
              <a:rPr lang="en-GB" baseline="0" dirty="0" smtClean="0"/>
              <a:t> human living under the sea </a:t>
            </a:r>
            <a:endParaRPr lang="en-GB" dirty="0"/>
          </a:p>
        </p:txBody>
      </p:sp>
      <p:sp>
        <p:nvSpPr>
          <p:cNvPr id="4" name="Slide Number Placeholder 3"/>
          <p:cNvSpPr>
            <a:spLocks noGrp="1"/>
          </p:cNvSpPr>
          <p:nvPr>
            <p:ph type="sldNum" sz="quarter" idx="10"/>
          </p:nvPr>
        </p:nvSpPr>
        <p:spPr/>
        <p:txBody>
          <a:bodyPr/>
          <a:lstStyle/>
          <a:p>
            <a:fld id="{606549D5-DF15-4500-8615-47C1992A74B3}"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934068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effects of ocean acidification can be seen most keenly during the early stages of life. A decrease of 0.2 unit pH causes 100% mortality 8 days post fertilization in calcifying larvae of the common brittle star (similar to a starfish) (</a:t>
            </a:r>
            <a:r>
              <a:rPr lang="en-GB" baseline="0" dirty="0" err="1" smtClean="0"/>
              <a:t>Dupont</a:t>
            </a:r>
            <a:r>
              <a:rPr lang="en-GB" baseline="0" dirty="0" smtClean="0"/>
              <a:t> &amp; </a:t>
            </a:r>
            <a:r>
              <a:rPr lang="en-GB" baseline="0" dirty="0" err="1" smtClean="0"/>
              <a:t>Havenhand</a:t>
            </a:r>
            <a:r>
              <a:rPr lang="en-GB" baseline="0" dirty="0" smtClean="0"/>
              <a:t>, 2008). Predicted ocean acidification within the next 50-100 years will at the least cause severe reductions in larval survival and at worst eradicate some species with less chance of adaptation (</a:t>
            </a:r>
            <a:r>
              <a:rPr lang="en-GB" baseline="0" dirty="0" err="1" smtClean="0"/>
              <a:t>Dupont</a:t>
            </a:r>
            <a:r>
              <a:rPr lang="en-GB" baseline="0" dirty="0" smtClean="0"/>
              <a:t> &amp; </a:t>
            </a:r>
            <a:r>
              <a:rPr lang="en-GB" baseline="0" dirty="0" err="1" smtClean="0"/>
              <a:t>Thorndyke</a:t>
            </a:r>
            <a:r>
              <a:rPr lang="en-GB" baseline="0" dirty="0" smtClean="0"/>
              <a:t>, 2009). </a:t>
            </a:r>
            <a:endParaRPr lang="en-GB" dirty="0" smtClean="0"/>
          </a:p>
          <a:p>
            <a:endParaRPr lang="en-GB" dirty="0"/>
          </a:p>
        </p:txBody>
      </p:sp>
      <p:sp>
        <p:nvSpPr>
          <p:cNvPr id="4" name="Slide Number Placeholder 3"/>
          <p:cNvSpPr>
            <a:spLocks noGrp="1"/>
          </p:cNvSpPr>
          <p:nvPr>
            <p:ph type="sldNum" sz="quarter" idx="10"/>
          </p:nvPr>
        </p:nvSpPr>
        <p:spPr/>
        <p:txBody>
          <a:bodyPr/>
          <a:lstStyle/>
          <a:p>
            <a:fld id="{606549D5-DF15-4500-8615-47C1992A74B3}"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711263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Ocean</a:t>
            </a:r>
            <a:r>
              <a:rPr lang="en-GB" baseline="0" dirty="0" smtClean="0"/>
              <a:t> acidification has been seen to have an impacts on a wide variety of sensory capacities including olfactory, auditory and visual. A study showed that reef fish exposed to ocean acidification lost their sensorial responses (olfactory and auditory) and therefore ability to identify predators and non-predators (Castro, 2014). </a:t>
            </a:r>
            <a:endParaRPr lang="en-GB" dirty="0"/>
          </a:p>
        </p:txBody>
      </p:sp>
      <p:sp>
        <p:nvSpPr>
          <p:cNvPr id="4" name="Slide Number Placeholder 3"/>
          <p:cNvSpPr>
            <a:spLocks noGrp="1"/>
          </p:cNvSpPr>
          <p:nvPr>
            <p:ph type="sldNum" sz="quarter" idx="10"/>
          </p:nvPr>
        </p:nvSpPr>
        <p:spPr/>
        <p:txBody>
          <a:bodyPr/>
          <a:lstStyle/>
          <a:p>
            <a:fld id="{606549D5-DF15-4500-8615-47C1992A74B3}"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47108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Behaviour of marine organisms is largely altered by increasing ocean acidification as a result of an impairment or change in sensory capacities. Studies have demonstrated significant impacts of anthropogenic acidification on olfactory abilities in particular leading to changes in behavioural responses with potentially far reaching impacts on population dynamics and community structure (Antoine et al, 2013). Hamilton et al (2013) discovered a significant  increase in anxiety of rockfish under CO2-induced ocean acidification (pH7.75) and were found to remain anxious up to 7 days whilst back in control waters.  </a:t>
            </a:r>
            <a:endParaRPr lang="en-GB" dirty="0" smtClean="0"/>
          </a:p>
          <a:p>
            <a:endParaRPr lang="en-GB" dirty="0"/>
          </a:p>
        </p:txBody>
      </p:sp>
      <p:sp>
        <p:nvSpPr>
          <p:cNvPr id="4" name="Slide Number Placeholder 3"/>
          <p:cNvSpPr>
            <a:spLocks noGrp="1"/>
          </p:cNvSpPr>
          <p:nvPr>
            <p:ph type="sldNum" sz="quarter" idx="10"/>
          </p:nvPr>
        </p:nvSpPr>
        <p:spPr/>
        <p:txBody>
          <a:bodyPr/>
          <a:lstStyle/>
          <a:p>
            <a:fld id="{606549D5-DF15-4500-8615-47C1992A74B3}"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4100375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2"/>
          <p:cNvSpPr txBox="1">
            <a:spLocks noChangeArrowheads="1"/>
          </p:cNvSpPr>
          <p:nvPr/>
        </p:nvSpPr>
        <p:spPr bwMode="black">
          <a:xfrm>
            <a:off x="3505200" y="6019800"/>
            <a:ext cx="22098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GB" b="1" smtClean="0">
                <a:solidFill>
                  <a:srgbClr val="FFFFFF"/>
                </a:solidFill>
                <a:latin typeface="Arial" charset="0"/>
              </a:rPr>
              <a:t>IAEA</a:t>
            </a:r>
          </a:p>
          <a:p>
            <a:pPr algn="ctr" eaLnBrk="1" hangingPunct="1">
              <a:spcBef>
                <a:spcPct val="50000"/>
              </a:spcBef>
              <a:defRPr/>
            </a:pPr>
            <a:r>
              <a:rPr lang="en-GB" sz="900" b="1" smtClean="0">
                <a:solidFill>
                  <a:srgbClr val="FFFFFF"/>
                </a:solidFill>
                <a:latin typeface="Arial" charset="0"/>
              </a:rPr>
              <a:t>International Atomic Energy Agency</a:t>
            </a:r>
          </a:p>
        </p:txBody>
      </p:sp>
      <p:pic>
        <p:nvPicPr>
          <p:cNvPr id="5" name="Picture 3" descr="IAEAlogo_Bl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4114800" y="5105400"/>
            <a:ext cx="105092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5F5F5F">
                      <a:alpha val="50000"/>
                    </a:srgbClr>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hidden">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Rectangle 5"/>
          <p:cNvSpPr>
            <a:spLocks noGrp="1" noChangeArrowheads="1"/>
          </p:cNvSpPr>
          <p:nvPr>
            <p:ph type="ctrTitle"/>
          </p:nvPr>
        </p:nvSpPr>
        <p:spPr bwMode="gray">
          <a:xfrm>
            <a:off x="0" y="1000125"/>
            <a:ext cx="9144000" cy="1771650"/>
          </a:xfrm>
        </p:spPr>
        <p:txBody>
          <a:bodyPr/>
          <a:lstStyle>
            <a:lvl1pPr algn="ctr">
              <a:defRPr/>
            </a:lvl1pPr>
          </a:lstStyle>
          <a:p>
            <a:pPr lvl="0"/>
            <a:r>
              <a:rPr lang="en-GB" noProof="0" smtClean="0"/>
              <a:t>Click to edit Master title style</a:t>
            </a:r>
          </a:p>
        </p:txBody>
      </p:sp>
      <p:sp>
        <p:nvSpPr>
          <p:cNvPr id="106502" name="Rectangle 6"/>
          <p:cNvSpPr>
            <a:spLocks noGrp="1" noChangeArrowheads="1"/>
          </p:cNvSpPr>
          <p:nvPr>
            <p:ph type="subTitle" idx="1"/>
          </p:nvPr>
        </p:nvSpPr>
        <p:spPr>
          <a:xfrm>
            <a:off x="0" y="2797175"/>
            <a:ext cx="9144000" cy="1727200"/>
          </a:xfrm>
        </p:spPr>
        <p:txBody>
          <a:bodyPr anchor="ctr" anchorCtr="1"/>
          <a:lstStyle>
            <a:lvl1pPr marL="0" indent="0" algn="ctr">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360550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5983288" y="5467350"/>
            <a:ext cx="1676400" cy="293688"/>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257426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98425"/>
            <a:ext cx="2147887" cy="59975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74638" y="98425"/>
            <a:ext cx="6292850" cy="5997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5983288" y="5467350"/>
            <a:ext cx="1676400" cy="293688"/>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382630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274638" y="1524000"/>
            <a:ext cx="8593137" cy="4572000"/>
          </a:xfrm>
        </p:spPr>
        <p:txBody>
          <a:bodyPr/>
          <a:lstStyle/>
          <a:p>
            <a:pPr lvl="0"/>
            <a:endParaRPr lang="en-GB" noProof="0" smtClean="0"/>
          </a:p>
        </p:txBody>
      </p:sp>
      <p:sp>
        <p:nvSpPr>
          <p:cNvPr id="4" name="Date Placeholder 3"/>
          <p:cNvSpPr>
            <a:spLocks noGrp="1"/>
          </p:cNvSpPr>
          <p:nvPr>
            <p:ph type="dt" sz="half" idx="10"/>
          </p:nvPr>
        </p:nvSpPr>
        <p:spPr>
          <a:xfrm>
            <a:off x="5983288" y="5467350"/>
            <a:ext cx="1676400" cy="293688"/>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1475579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74638" y="1524000"/>
            <a:ext cx="421957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524000"/>
            <a:ext cx="422116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5983288" y="5467350"/>
            <a:ext cx="1676400" cy="293688"/>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2775697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2"/>
          <p:cNvSpPr txBox="1">
            <a:spLocks noChangeArrowheads="1"/>
          </p:cNvSpPr>
          <p:nvPr/>
        </p:nvSpPr>
        <p:spPr bwMode="black">
          <a:xfrm>
            <a:off x="3505200" y="6019800"/>
            <a:ext cx="22098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GB" b="1" smtClean="0">
                <a:solidFill>
                  <a:srgbClr val="FFFFFF"/>
                </a:solidFill>
                <a:latin typeface="Arial" charset="0"/>
                <a:cs typeface="Arial" charset="0"/>
              </a:rPr>
              <a:t>IAEA</a:t>
            </a:r>
          </a:p>
          <a:p>
            <a:pPr algn="ctr" eaLnBrk="1" hangingPunct="1">
              <a:spcBef>
                <a:spcPct val="50000"/>
              </a:spcBef>
              <a:defRPr/>
            </a:pPr>
            <a:r>
              <a:rPr lang="en-GB" sz="900" b="1" smtClean="0">
                <a:solidFill>
                  <a:srgbClr val="FFFFFF"/>
                </a:solidFill>
                <a:latin typeface="Arial" charset="0"/>
                <a:cs typeface="Arial" charset="0"/>
              </a:rPr>
              <a:t>International Atomic Energy Agency</a:t>
            </a:r>
          </a:p>
        </p:txBody>
      </p:sp>
      <p:pic>
        <p:nvPicPr>
          <p:cNvPr id="5" name="Picture 3" descr="IAEAlogo_Bl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4114800" y="5105400"/>
            <a:ext cx="105092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5F5F5F">
                      <a:alpha val="50000"/>
                    </a:srgbClr>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hidden">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Rectangle 5"/>
          <p:cNvSpPr>
            <a:spLocks noGrp="1" noChangeArrowheads="1"/>
          </p:cNvSpPr>
          <p:nvPr>
            <p:ph type="ctrTitle"/>
          </p:nvPr>
        </p:nvSpPr>
        <p:spPr bwMode="gray">
          <a:xfrm>
            <a:off x="0" y="1000125"/>
            <a:ext cx="9144000" cy="1771650"/>
          </a:xfrm>
        </p:spPr>
        <p:txBody>
          <a:bodyPr/>
          <a:lstStyle>
            <a:lvl1pPr algn="ctr">
              <a:defRPr/>
            </a:lvl1pPr>
          </a:lstStyle>
          <a:p>
            <a:pPr lvl="0"/>
            <a:r>
              <a:rPr lang="en-GB" noProof="0" smtClean="0"/>
              <a:t>Click to edit Master title style</a:t>
            </a:r>
          </a:p>
        </p:txBody>
      </p:sp>
      <p:sp>
        <p:nvSpPr>
          <p:cNvPr id="143366" name="Rectangle 6"/>
          <p:cNvSpPr>
            <a:spLocks noGrp="1" noChangeArrowheads="1"/>
          </p:cNvSpPr>
          <p:nvPr>
            <p:ph type="subTitle" idx="1"/>
          </p:nvPr>
        </p:nvSpPr>
        <p:spPr>
          <a:xfrm>
            <a:off x="0" y="2797175"/>
            <a:ext cx="9144000" cy="1727200"/>
          </a:xfrm>
        </p:spPr>
        <p:txBody>
          <a:bodyPr anchor="ctr" anchorCtr="1"/>
          <a:lstStyle>
            <a:lvl1pPr marL="0" indent="0" algn="ctr">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981130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cs typeface="+mn-cs"/>
              </a:defRPr>
            </a:lvl1pPr>
          </a:lstStyle>
          <a:p>
            <a:pPr>
              <a:defRPr/>
            </a:pPr>
            <a:endParaRPr lang="en-GB"/>
          </a:p>
        </p:txBody>
      </p:sp>
      <p:sp>
        <p:nvSpPr>
          <p:cNvPr id="5" name="Footer Placeholder 4"/>
          <p:cNvSpPr>
            <a:spLocks noGrp="1"/>
          </p:cNvSpPr>
          <p:nvPr>
            <p:ph type="ftr" sz="quarter" idx="11"/>
          </p:nvPr>
        </p:nvSpPr>
        <p:spPr/>
        <p:txBody>
          <a:bodyPr/>
          <a:lstStyle>
            <a:lvl1pPr>
              <a:defRPr>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E41A810A-B013-4D78-ADC5-0CE1C3B320AE}" type="slidenum">
              <a:rPr lang="en-GB"/>
              <a:pPr>
                <a:defRPr/>
              </a:pPr>
              <a:t>‹#›</a:t>
            </a:fld>
            <a:endParaRPr lang="en-GB"/>
          </a:p>
        </p:txBody>
      </p:sp>
    </p:spTree>
    <p:extLst>
      <p:ext uri="{BB962C8B-B14F-4D97-AF65-F5344CB8AC3E}">
        <p14:creationId xmlns:p14="http://schemas.microsoft.com/office/powerpoint/2010/main" val="1455287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mn-cs"/>
              </a:defRPr>
            </a:lvl1pPr>
          </a:lstStyle>
          <a:p>
            <a:pPr>
              <a:defRPr/>
            </a:pPr>
            <a:endParaRPr lang="en-GB"/>
          </a:p>
        </p:txBody>
      </p:sp>
      <p:sp>
        <p:nvSpPr>
          <p:cNvPr id="5" name="Footer Placeholder 4"/>
          <p:cNvSpPr>
            <a:spLocks noGrp="1"/>
          </p:cNvSpPr>
          <p:nvPr>
            <p:ph type="ftr" sz="quarter" idx="11"/>
          </p:nvPr>
        </p:nvSpPr>
        <p:spPr/>
        <p:txBody>
          <a:bodyPr/>
          <a:lstStyle>
            <a:lvl1pPr>
              <a:defRPr>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28CB9F61-FE00-4A31-B543-10DEB3DCCEB8}" type="slidenum">
              <a:rPr lang="en-GB"/>
              <a:pPr>
                <a:defRPr/>
              </a:pPr>
              <a:t>‹#›</a:t>
            </a:fld>
            <a:endParaRPr lang="en-GB"/>
          </a:p>
        </p:txBody>
      </p:sp>
    </p:spTree>
    <p:extLst>
      <p:ext uri="{BB962C8B-B14F-4D97-AF65-F5344CB8AC3E}">
        <p14:creationId xmlns:p14="http://schemas.microsoft.com/office/powerpoint/2010/main" val="3894831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74638" y="1524000"/>
            <a:ext cx="4219575"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524000"/>
            <a:ext cx="4221162"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cs typeface="+mn-cs"/>
              </a:defRPr>
            </a:lvl1pPr>
          </a:lstStyle>
          <a:p>
            <a:pPr>
              <a:defRPr/>
            </a:pPr>
            <a:endParaRPr lang="en-GB"/>
          </a:p>
        </p:txBody>
      </p:sp>
      <p:sp>
        <p:nvSpPr>
          <p:cNvPr id="6" name="Footer Placeholder 5"/>
          <p:cNvSpPr>
            <a:spLocks noGrp="1"/>
          </p:cNvSpPr>
          <p:nvPr>
            <p:ph type="ftr" sz="quarter" idx="11"/>
          </p:nvPr>
        </p:nvSpPr>
        <p:spPr/>
        <p:txBody>
          <a:bodyPr/>
          <a:lstStyle>
            <a:lvl1pPr>
              <a:defRPr>
                <a:cs typeface="+mn-cs"/>
              </a:defRPr>
            </a:lvl1pPr>
          </a:lstStyle>
          <a:p>
            <a:pPr>
              <a:defRPr/>
            </a:pPr>
            <a:endParaRPr lang="en-GB"/>
          </a:p>
        </p:txBody>
      </p:sp>
      <p:sp>
        <p:nvSpPr>
          <p:cNvPr id="7" name="Slide Number Placeholder 6"/>
          <p:cNvSpPr>
            <a:spLocks noGrp="1"/>
          </p:cNvSpPr>
          <p:nvPr>
            <p:ph type="sldNum" sz="quarter" idx="12"/>
          </p:nvPr>
        </p:nvSpPr>
        <p:spPr/>
        <p:txBody>
          <a:bodyPr/>
          <a:lstStyle>
            <a:lvl1pPr>
              <a:defRPr>
                <a:cs typeface="+mn-cs"/>
              </a:defRPr>
            </a:lvl1pPr>
          </a:lstStyle>
          <a:p>
            <a:pPr>
              <a:defRPr/>
            </a:pPr>
            <a:fld id="{75C4D837-22C3-4038-939A-DEA74ACA57B9}" type="slidenum">
              <a:rPr lang="en-GB"/>
              <a:pPr>
                <a:defRPr/>
              </a:pPr>
              <a:t>‹#›</a:t>
            </a:fld>
            <a:endParaRPr lang="en-GB"/>
          </a:p>
        </p:txBody>
      </p:sp>
    </p:spTree>
    <p:extLst>
      <p:ext uri="{BB962C8B-B14F-4D97-AF65-F5344CB8AC3E}">
        <p14:creationId xmlns:p14="http://schemas.microsoft.com/office/powerpoint/2010/main" val="948677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cs typeface="+mn-cs"/>
              </a:defRPr>
            </a:lvl1pPr>
          </a:lstStyle>
          <a:p>
            <a:pPr>
              <a:defRPr/>
            </a:pPr>
            <a:endParaRPr lang="en-GB"/>
          </a:p>
        </p:txBody>
      </p:sp>
      <p:sp>
        <p:nvSpPr>
          <p:cNvPr id="8" name="Footer Placeholder 7"/>
          <p:cNvSpPr>
            <a:spLocks noGrp="1"/>
          </p:cNvSpPr>
          <p:nvPr>
            <p:ph type="ftr" sz="quarter" idx="11"/>
          </p:nvPr>
        </p:nvSpPr>
        <p:spPr/>
        <p:txBody>
          <a:bodyPr/>
          <a:lstStyle>
            <a:lvl1pPr>
              <a:defRPr>
                <a:cs typeface="+mn-cs"/>
              </a:defRPr>
            </a:lvl1pPr>
          </a:lstStyle>
          <a:p>
            <a:pPr>
              <a:defRPr/>
            </a:pPr>
            <a:endParaRPr lang="en-GB"/>
          </a:p>
        </p:txBody>
      </p:sp>
      <p:sp>
        <p:nvSpPr>
          <p:cNvPr id="9" name="Slide Number Placeholder 8"/>
          <p:cNvSpPr>
            <a:spLocks noGrp="1"/>
          </p:cNvSpPr>
          <p:nvPr>
            <p:ph type="sldNum" sz="quarter" idx="12"/>
          </p:nvPr>
        </p:nvSpPr>
        <p:spPr/>
        <p:txBody>
          <a:bodyPr/>
          <a:lstStyle>
            <a:lvl1pPr>
              <a:defRPr>
                <a:cs typeface="+mn-cs"/>
              </a:defRPr>
            </a:lvl1pPr>
          </a:lstStyle>
          <a:p>
            <a:pPr>
              <a:defRPr/>
            </a:pPr>
            <a:fld id="{2EC70D9D-5516-4390-91E3-7B69BD47AC51}" type="slidenum">
              <a:rPr lang="en-GB"/>
              <a:pPr>
                <a:defRPr/>
              </a:pPr>
              <a:t>‹#›</a:t>
            </a:fld>
            <a:endParaRPr lang="en-GB"/>
          </a:p>
        </p:txBody>
      </p:sp>
    </p:spTree>
    <p:extLst>
      <p:ext uri="{BB962C8B-B14F-4D97-AF65-F5344CB8AC3E}">
        <p14:creationId xmlns:p14="http://schemas.microsoft.com/office/powerpoint/2010/main" val="3449478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cs typeface="+mn-cs"/>
              </a:defRPr>
            </a:lvl1pPr>
          </a:lstStyle>
          <a:p>
            <a:pPr>
              <a:defRPr/>
            </a:pPr>
            <a:endParaRPr lang="en-GB"/>
          </a:p>
        </p:txBody>
      </p:sp>
      <p:sp>
        <p:nvSpPr>
          <p:cNvPr id="4" name="Footer Placeholder 3"/>
          <p:cNvSpPr>
            <a:spLocks noGrp="1"/>
          </p:cNvSpPr>
          <p:nvPr>
            <p:ph type="ftr" sz="quarter" idx="11"/>
          </p:nvPr>
        </p:nvSpPr>
        <p:spPr/>
        <p:txBody>
          <a:bodyPr/>
          <a:lstStyle>
            <a:lvl1pPr>
              <a:defRPr>
                <a:cs typeface="+mn-cs"/>
              </a:defRPr>
            </a:lvl1pPr>
          </a:lstStyle>
          <a:p>
            <a:pPr>
              <a:defRPr/>
            </a:pPr>
            <a:endParaRPr lang="en-GB"/>
          </a:p>
        </p:txBody>
      </p:sp>
      <p:sp>
        <p:nvSpPr>
          <p:cNvPr id="5" name="Slide Number Placeholder 4"/>
          <p:cNvSpPr>
            <a:spLocks noGrp="1"/>
          </p:cNvSpPr>
          <p:nvPr>
            <p:ph type="sldNum" sz="quarter" idx="12"/>
          </p:nvPr>
        </p:nvSpPr>
        <p:spPr/>
        <p:txBody>
          <a:bodyPr/>
          <a:lstStyle>
            <a:lvl1pPr>
              <a:defRPr>
                <a:cs typeface="+mn-cs"/>
              </a:defRPr>
            </a:lvl1pPr>
          </a:lstStyle>
          <a:p>
            <a:pPr>
              <a:defRPr/>
            </a:pPr>
            <a:fld id="{952AEA47-4841-48C9-A9F1-405C6F132DF1}" type="slidenum">
              <a:rPr lang="en-GB"/>
              <a:pPr>
                <a:defRPr/>
              </a:pPr>
              <a:t>‹#›</a:t>
            </a:fld>
            <a:endParaRPr lang="en-GB"/>
          </a:p>
        </p:txBody>
      </p:sp>
    </p:spTree>
    <p:extLst>
      <p:ext uri="{BB962C8B-B14F-4D97-AF65-F5344CB8AC3E}">
        <p14:creationId xmlns:p14="http://schemas.microsoft.com/office/powerpoint/2010/main" val="250713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49582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mn-cs"/>
              </a:defRPr>
            </a:lvl1pPr>
          </a:lstStyle>
          <a:p>
            <a:pPr>
              <a:defRPr/>
            </a:pPr>
            <a:endParaRPr lang="en-GB"/>
          </a:p>
        </p:txBody>
      </p:sp>
      <p:sp>
        <p:nvSpPr>
          <p:cNvPr id="3" name="Footer Placeholder 2"/>
          <p:cNvSpPr>
            <a:spLocks noGrp="1"/>
          </p:cNvSpPr>
          <p:nvPr>
            <p:ph type="ftr" sz="quarter" idx="11"/>
          </p:nvPr>
        </p:nvSpPr>
        <p:spPr/>
        <p:txBody>
          <a:bodyPr/>
          <a:lstStyle>
            <a:lvl1pPr>
              <a:defRPr>
                <a:cs typeface="+mn-cs"/>
              </a:defRPr>
            </a:lvl1pPr>
          </a:lstStyle>
          <a:p>
            <a:pPr>
              <a:defRPr/>
            </a:pPr>
            <a:endParaRPr lang="en-GB"/>
          </a:p>
        </p:txBody>
      </p:sp>
      <p:sp>
        <p:nvSpPr>
          <p:cNvPr id="4" name="Slide Number Placeholder 3"/>
          <p:cNvSpPr>
            <a:spLocks noGrp="1"/>
          </p:cNvSpPr>
          <p:nvPr>
            <p:ph type="sldNum" sz="quarter" idx="12"/>
          </p:nvPr>
        </p:nvSpPr>
        <p:spPr/>
        <p:txBody>
          <a:bodyPr/>
          <a:lstStyle>
            <a:lvl1pPr>
              <a:defRPr>
                <a:cs typeface="+mn-cs"/>
              </a:defRPr>
            </a:lvl1pPr>
          </a:lstStyle>
          <a:p>
            <a:pPr>
              <a:defRPr/>
            </a:pPr>
            <a:fld id="{7F787DFE-F839-4415-A076-0FDFF28A30D2}" type="slidenum">
              <a:rPr lang="en-GB"/>
              <a:pPr>
                <a:defRPr/>
              </a:pPr>
              <a:t>‹#›</a:t>
            </a:fld>
            <a:endParaRPr lang="en-GB"/>
          </a:p>
        </p:txBody>
      </p:sp>
    </p:spTree>
    <p:extLst>
      <p:ext uri="{BB962C8B-B14F-4D97-AF65-F5344CB8AC3E}">
        <p14:creationId xmlns:p14="http://schemas.microsoft.com/office/powerpoint/2010/main" val="626330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mn-cs"/>
              </a:defRPr>
            </a:lvl1pPr>
          </a:lstStyle>
          <a:p>
            <a:pPr>
              <a:defRPr/>
            </a:pPr>
            <a:endParaRPr lang="en-GB"/>
          </a:p>
        </p:txBody>
      </p:sp>
      <p:sp>
        <p:nvSpPr>
          <p:cNvPr id="6" name="Footer Placeholder 5"/>
          <p:cNvSpPr>
            <a:spLocks noGrp="1"/>
          </p:cNvSpPr>
          <p:nvPr>
            <p:ph type="ftr" sz="quarter" idx="11"/>
          </p:nvPr>
        </p:nvSpPr>
        <p:spPr/>
        <p:txBody>
          <a:bodyPr/>
          <a:lstStyle>
            <a:lvl1pPr>
              <a:defRPr>
                <a:cs typeface="+mn-cs"/>
              </a:defRPr>
            </a:lvl1pPr>
          </a:lstStyle>
          <a:p>
            <a:pPr>
              <a:defRPr/>
            </a:pPr>
            <a:endParaRPr lang="en-GB"/>
          </a:p>
        </p:txBody>
      </p:sp>
      <p:sp>
        <p:nvSpPr>
          <p:cNvPr id="7" name="Slide Number Placeholder 6"/>
          <p:cNvSpPr>
            <a:spLocks noGrp="1"/>
          </p:cNvSpPr>
          <p:nvPr>
            <p:ph type="sldNum" sz="quarter" idx="12"/>
          </p:nvPr>
        </p:nvSpPr>
        <p:spPr/>
        <p:txBody>
          <a:bodyPr/>
          <a:lstStyle>
            <a:lvl1pPr>
              <a:defRPr>
                <a:cs typeface="+mn-cs"/>
              </a:defRPr>
            </a:lvl1pPr>
          </a:lstStyle>
          <a:p>
            <a:pPr>
              <a:defRPr/>
            </a:pPr>
            <a:fld id="{162283EF-DFA1-4C88-B2D4-C5AC2B3D8064}" type="slidenum">
              <a:rPr lang="en-GB"/>
              <a:pPr>
                <a:defRPr/>
              </a:pPr>
              <a:t>‹#›</a:t>
            </a:fld>
            <a:endParaRPr lang="en-GB"/>
          </a:p>
        </p:txBody>
      </p:sp>
    </p:spTree>
    <p:extLst>
      <p:ext uri="{BB962C8B-B14F-4D97-AF65-F5344CB8AC3E}">
        <p14:creationId xmlns:p14="http://schemas.microsoft.com/office/powerpoint/2010/main" val="216216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mn-cs"/>
              </a:defRPr>
            </a:lvl1pPr>
          </a:lstStyle>
          <a:p>
            <a:pPr>
              <a:defRPr/>
            </a:pPr>
            <a:endParaRPr lang="en-GB"/>
          </a:p>
        </p:txBody>
      </p:sp>
      <p:sp>
        <p:nvSpPr>
          <p:cNvPr id="6" name="Footer Placeholder 5"/>
          <p:cNvSpPr>
            <a:spLocks noGrp="1"/>
          </p:cNvSpPr>
          <p:nvPr>
            <p:ph type="ftr" sz="quarter" idx="11"/>
          </p:nvPr>
        </p:nvSpPr>
        <p:spPr/>
        <p:txBody>
          <a:bodyPr/>
          <a:lstStyle>
            <a:lvl1pPr>
              <a:defRPr>
                <a:cs typeface="+mn-cs"/>
              </a:defRPr>
            </a:lvl1pPr>
          </a:lstStyle>
          <a:p>
            <a:pPr>
              <a:defRPr/>
            </a:pPr>
            <a:endParaRPr lang="en-GB"/>
          </a:p>
        </p:txBody>
      </p:sp>
      <p:sp>
        <p:nvSpPr>
          <p:cNvPr id="7" name="Slide Number Placeholder 6"/>
          <p:cNvSpPr>
            <a:spLocks noGrp="1"/>
          </p:cNvSpPr>
          <p:nvPr>
            <p:ph type="sldNum" sz="quarter" idx="12"/>
          </p:nvPr>
        </p:nvSpPr>
        <p:spPr/>
        <p:txBody>
          <a:bodyPr/>
          <a:lstStyle>
            <a:lvl1pPr>
              <a:defRPr>
                <a:cs typeface="+mn-cs"/>
              </a:defRPr>
            </a:lvl1pPr>
          </a:lstStyle>
          <a:p>
            <a:pPr>
              <a:defRPr/>
            </a:pPr>
            <a:fld id="{ED5DA264-115B-430B-B754-7DA32E782E20}" type="slidenum">
              <a:rPr lang="en-GB"/>
              <a:pPr>
                <a:defRPr/>
              </a:pPr>
              <a:t>‹#›</a:t>
            </a:fld>
            <a:endParaRPr lang="en-GB"/>
          </a:p>
        </p:txBody>
      </p:sp>
    </p:spTree>
    <p:extLst>
      <p:ext uri="{BB962C8B-B14F-4D97-AF65-F5344CB8AC3E}">
        <p14:creationId xmlns:p14="http://schemas.microsoft.com/office/powerpoint/2010/main" val="912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cs typeface="+mn-cs"/>
              </a:defRPr>
            </a:lvl1pPr>
          </a:lstStyle>
          <a:p>
            <a:pPr>
              <a:defRPr/>
            </a:pPr>
            <a:endParaRPr lang="en-GB"/>
          </a:p>
        </p:txBody>
      </p:sp>
      <p:sp>
        <p:nvSpPr>
          <p:cNvPr id="5" name="Footer Placeholder 4"/>
          <p:cNvSpPr>
            <a:spLocks noGrp="1"/>
          </p:cNvSpPr>
          <p:nvPr>
            <p:ph type="ftr" sz="quarter" idx="11"/>
          </p:nvPr>
        </p:nvSpPr>
        <p:spPr/>
        <p:txBody>
          <a:bodyPr/>
          <a:lstStyle>
            <a:lvl1pPr>
              <a:defRPr>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1E6E1F1F-D994-44D5-95B4-21ECAB964434}" type="slidenum">
              <a:rPr lang="en-GB"/>
              <a:pPr>
                <a:defRPr/>
              </a:pPr>
              <a:t>‹#›</a:t>
            </a:fld>
            <a:endParaRPr lang="en-GB"/>
          </a:p>
        </p:txBody>
      </p:sp>
    </p:spTree>
    <p:extLst>
      <p:ext uri="{BB962C8B-B14F-4D97-AF65-F5344CB8AC3E}">
        <p14:creationId xmlns:p14="http://schemas.microsoft.com/office/powerpoint/2010/main" val="520805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98425"/>
            <a:ext cx="2147887" cy="59975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74638" y="98425"/>
            <a:ext cx="6292850" cy="5997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cs typeface="+mn-cs"/>
              </a:defRPr>
            </a:lvl1pPr>
          </a:lstStyle>
          <a:p>
            <a:pPr>
              <a:defRPr/>
            </a:pPr>
            <a:endParaRPr lang="en-GB"/>
          </a:p>
        </p:txBody>
      </p:sp>
      <p:sp>
        <p:nvSpPr>
          <p:cNvPr id="5" name="Footer Placeholder 4"/>
          <p:cNvSpPr>
            <a:spLocks noGrp="1"/>
          </p:cNvSpPr>
          <p:nvPr>
            <p:ph type="ftr" sz="quarter" idx="11"/>
          </p:nvPr>
        </p:nvSpPr>
        <p:spPr/>
        <p:txBody>
          <a:bodyPr/>
          <a:lstStyle>
            <a:lvl1pPr>
              <a:defRPr>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0E9FDDE5-7F2A-4C69-8D1D-41CE9A71F2C3}" type="slidenum">
              <a:rPr lang="en-GB"/>
              <a:pPr>
                <a:defRPr/>
              </a:pPr>
              <a:t>‹#›</a:t>
            </a:fld>
            <a:endParaRPr lang="en-GB"/>
          </a:p>
        </p:txBody>
      </p:sp>
    </p:spTree>
    <p:extLst>
      <p:ext uri="{BB962C8B-B14F-4D97-AF65-F5344CB8AC3E}">
        <p14:creationId xmlns:p14="http://schemas.microsoft.com/office/powerpoint/2010/main" val="1620259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74638" y="1524000"/>
            <a:ext cx="421957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524000"/>
            <a:ext cx="422116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cs typeface="+mn-cs"/>
              </a:defRPr>
            </a:lvl1pPr>
          </a:lstStyle>
          <a:p>
            <a:pPr>
              <a:defRPr/>
            </a:pPr>
            <a:endParaRPr lang="en-GB"/>
          </a:p>
        </p:txBody>
      </p:sp>
      <p:sp>
        <p:nvSpPr>
          <p:cNvPr id="6" name="Footer Placeholder 5"/>
          <p:cNvSpPr>
            <a:spLocks noGrp="1"/>
          </p:cNvSpPr>
          <p:nvPr>
            <p:ph type="ftr" sz="quarter" idx="11"/>
          </p:nvPr>
        </p:nvSpPr>
        <p:spPr/>
        <p:txBody>
          <a:bodyPr/>
          <a:lstStyle>
            <a:lvl1pPr>
              <a:defRPr>
                <a:cs typeface="+mn-cs"/>
              </a:defRPr>
            </a:lvl1pPr>
          </a:lstStyle>
          <a:p>
            <a:pPr>
              <a:defRPr/>
            </a:pPr>
            <a:endParaRPr lang="en-GB"/>
          </a:p>
        </p:txBody>
      </p:sp>
      <p:sp>
        <p:nvSpPr>
          <p:cNvPr id="7" name="Slide Number Placeholder 6"/>
          <p:cNvSpPr>
            <a:spLocks noGrp="1"/>
          </p:cNvSpPr>
          <p:nvPr>
            <p:ph type="sldNum" sz="quarter" idx="12"/>
          </p:nvPr>
        </p:nvSpPr>
        <p:spPr/>
        <p:txBody>
          <a:bodyPr/>
          <a:lstStyle>
            <a:lvl1pPr>
              <a:defRPr>
                <a:cs typeface="+mn-cs"/>
              </a:defRPr>
            </a:lvl1pPr>
          </a:lstStyle>
          <a:p>
            <a:pPr>
              <a:defRPr/>
            </a:pPr>
            <a:fld id="{56634392-1369-412B-BB2B-A9430DCB5FB1}" type="slidenum">
              <a:rPr lang="en-GB"/>
              <a:pPr>
                <a:defRPr/>
              </a:pPr>
              <a:t>‹#›</a:t>
            </a:fld>
            <a:endParaRPr lang="en-GB"/>
          </a:p>
        </p:txBody>
      </p:sp>
    </p:spTree>
    <p:extLst>
      <p:ext uri="{BB962C8B-B14F-4D97-AF65-F5344CB8AC3E}">
        <p14:creationId xmlns:p14="http://schemas.microsoft.com/office/powerpoint/2010/main" val="580111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274638" y="1524000"/>
            <a:ext cx="8593137" cy="4572000"/>
          </a:xfrm>
        </p:spPr>
        <p:txBody>
          <a:bodyPr/>
          <a:lstStyle/>
          <a:p>
            <a:pPr lvl="0"/>
            <a:endParaRPr lang="en-GB" noProof="0" smtClean="0"/>
          </a:p>
        </p:txBody>
      </p:sp>
      <p:sp>
        <p:nvSpPr>
          <p:cNvPr id="4" name="Date Placeholder 3"/>
          <p:cNvSpPr>
            <a:spLocks noGrp="1"/>
          </p:cNvSpPr>
          <p:nvPr>
            <p:ph type="dt" sz="half" idx="10"/>
          </p:nvPr>
        </p:nvSpPr>
        <p:spPr/>
        <p:txBody>
          <a:bodyPr/>
          <a:lstStyle>
            <a:lvl1pPr>
              <a:defRPr>
                <a:cs typeface="+mn-cs"/>
              </a:defRPr>
            </a:lvl1pPr>
          </a:lstStyle>
          <a:p>
            <a:pPr>
              <a:defRPr/>
            </a:pPr>
            <a:endParaRPr lang="en-GB"/>
          </a:p>
        </p:txBody>
      </p:sp>
      <p:sp>
        <p:nvSpPr>
          <p:cNvPr id="5" name="Footer Placeholder 4"/>
          <p:cNvSpPr>
            <a:spLocks noGrp="1"/>
          </p:cNvSpPr>
          <p:nvPr>
            <p:ph type="ftr" sz="quarter" idx="11"/>
          </p:nvPr>
        </p:nvSpPr>
        <p:spPr/>
        <p:txBody>
          <a:bodyPr/>
          <a:lstStyle>
            <a:lvl1pPr>
              <a:defRPr>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6A922A93-B67B-4037-BE41-C122E1F1F412}" type="slidenum">
              <a:rPr lang="en-GB"/>
              <a:pPr>
                <a:defRPr/>
              </a:pPr>
              <a:t>‹#›</a:t>
            </a:fld>
            <a:endParaRPr lang="en-GB"/>
          </a:p>
        </p:txBody>
      </p:sp>
    </p:spTree>
    <p:extLst>
      <p:ext uri="{BB962C8B-B14F-4D97-AF65-F5344CB8AC3E}">
        <p14:creationId xmlns:p14="http://schemas.microsoft.com/office/powerpoint/2010/main" val="315818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Text Box 2"/>
          <p:cNvSpPr txBox="1">
            <a:spLocks noChangeArrowheads="1"/>
          </p:cNvSpPr>
          <p:nvPr/>
        </p:nvSpPr>
        <p:spPr bwMode="black">
          <a:xfrm>
            <a:off x="3505200" y="6019800"/>
            <a:ext cx="2209800" cy="661988"/>
          </a:xfrm>
          <a:prstGeom prst="rect">
            <a:avLst/>
          </a:prstGeom>
          <a:noFill/>
          <a:ln>
            <a:noFill/>
          </a:ln>
          <a:extLst/>
        </p:spPr>
        <p:txBody>
          <a:bodyPr>
            <a:spAutoFit/>
          </a:bodyPr>
          <a:lstStyle>
            <a:lvl1pPr algn="ctr">
              <a:spcBef>
                <a:spcPct val="0"/>
              </a:spcBef>
              <a:defRPr sz="3600">
                <a:solidFill>
                  <a:schemeClr val="tx1"/>
                </a:solidFill>
                <a:latin typeface="Times New Roman" pitchFamily="18" charset="0"/>
                <a:cs typeface="Arial" charset="0"/>
              </a:defRPr>
            </a:lvl1pPr>
            <a:lvl2pPr marL="742950" indent="-285750" algn="ctr">
              <a:spcBef>
                <a:spcPct val="0"/>
              </a:spcBef>
              <a:defRPr sz="3600">
                <a:solidFill>
                  <a:schemeClr val="tx1"/>
                </a:solidFill>
                <a:latin typeface="Times New Roman" pitchFamily="18" charset="0"/>
                <a:cs typeface="Arial" charset="0"/>
              </a:defRPr>
            </a:lvl2pPr>
            <a:lvl3pPr marL="1143000" indent="-228600" algn="ctr">
              <a:spcBef>
                <a:spcPct val="0"/>
              </a:spcBef>
              <a:defRPr sz="3600">
                <a:solidFill>
                  <a:schemeClr val="tx1"/>
                </a:solidFill>
                <a:latin typeface="Times New Roman" pitchFamily="18" charset="0"/>
                <a:cs typeface="Arial" charset="0"/>
              </a:defRPr>
            </a:lvl3pPr>
            <a:lvl4pPr marL="1600200" indent="-228600" algn="ctr">
              <a:spcBef>
                <a:spcPct val="0"/>
              </a:spcBef>
              <a:defRPr sz="3600">
                <a:solidFill>
                  <a:schemeClr val="tx1"/>
                </a:solidFill>
                <a:latin typeface="Times New Roman" pitchFamily="18" charset="0"/>
                <a:cs typeface="Arial" charset="0"/>
              </a:defRPr>
            </a:lvl4pPr>
            <a:lvl5pPr marL="2057400" indent="-228600" algn="ctr">
              <a:spcBef>
                <a:spcPct val="0"/>
              </a:spcBef>
              <a:defRPr sz="3600">
                <a:solidFill>
                  <a:schemeClr val="tx1"/>
                </a:solidFill>
                <a:latin typeface="Times New Roman" pitchFamily="18" charset="0"/>
                <a:cs typeface="Arial" charset="0"/>
              </a:defRPr>
            </a:lvl5pPr>
            <a:lvl6pPr marL="2514600" indent="-228600" algn="ctr" eaLnBrk="0" fontAlgn="base" hangingPunct="0">
              <a:spcBef>
                <a:spcPct val="0"/>
              </a:spcBef>
              <a:spcAft>
                <a:spcPct val="0"/>
              </a:spcAft>
              <a:defRPr sz="3600">
                <a:solidFill>
                  <a:schemeClr val="tx1"/>
                </a:solidFill>
                <a:latin typeface="Times New Roman" pitchFamily="18" charset="0"/>
                <a:cs typeface="Arial" charset="0"/>
              </a:defRPr>
            </a:lvl6pPr>
            <a:lvl7pPr marL="2971800" indent="-228600" algn="ctr" eaLnBrk="0" fontAlgn="base" hangingPunct="0">
              <a:spcBef>
                <a:spcPct val="0"/>
              </a:spcBef>
              <a:spcAft>
                <a:spcPct val="0"/>
              </a:spcAft>
              <a:defRPr sz="3600">
                <a:solidFill>
                  <a:schemeClr val="tx1"/>
                </a:solidFill>
                <a:latin typeface="Times New Roman" pitchFamily="18" charset="0"/>
                <a:cs typeface="Arial" charset="0"/>
              </a:defRPr>
            </a:lvl7pPr>
            <a:lvl8pPr marL="3429000" indent="-228600" algn="ctr" eaLnBrk="0" fontAlgn="base" hangingPunct="0">
              <a:spcBef>
                <a:spcPct val="0"/>
              </a:spcBef>
              <a:spcAft>
                <a:spcPct val="0"/>
              </a:spcAft>
              <a:defRPr sz="3600">
                <a:solidFill>
                  <a:schemeClr val="tx1"/>
                </a:solidFill>
                <a:latin typeface="Times New Roman" pitchFamily="18" charset="0"/>
                <a:cs typeface="Arial" charset="0"/>
              </a:defRPr>
            </a:lvl8pPr>
            <a:lvl9pPr marL="3886200" indent="-228600" algn="ctr" eaLnBrk="0" fontAlgn="base" hangingPunct="0">
              <a:spcBef>
                <a:spcPct val="0"/>
              </a:spcBef>
              <a:spcAft>
                <a:spcPct val="0"/>
              </a:spcAft>
              <a:defRPr sz="3600">
                <a:solidFill>
                  <a:schemeClr val="tx1"/>
                </a:solidFill>
                <a:latin typeface="Times New Roman" pitchFamily="18" charset="0"/>
                <a:cs typeface="Arial" charset="0"/>
              </a:defRPr>
            </a:lvl9pPr>
          </a:lstStyle>
          <a:p>
            <a:pPr>
              <a:spcBef>
                <a:spcPct val="50000"/>
              </a:spcBef>
              <a:defRPr/>
            </a:pPr>
            <a:r>
              <a:rPr lang="en-GB" sz="2400" b="1" smtClean="0">
                <a:solidFill>
                  <a:srgbClr val="FFFFFF"/>
                </a:solidFill>
                <a:latin typeface="Arial" charset="0"/>
              </a:rPr>
              <a:t>IAEA</a:t>
            </a:r>
          </a:p>
          <a:p>
            <a:pPr>
              <a:spcBef>
                <a:spcPct val="50000"/>
              </a:spcBef>
              <a:defRPr/>
            </a:pPr>
            <a:r>
              <a:rPr lang="en-GB" sz="900" b="1" smtClean="0">
                <a:solidFill>
                  <a:srgbClr val="FFFFFF"/>
                </a:solidFill>
                <a:latin typeface="Arial" charset="0"/>
              </a:rPr>
              <a:t>International Atomic Energy Agency</a:t>
            </a:r>
          </a:p>
        </p:txBody>
      </p:sp>
      <p:pic>
        <p:nvPicPr>
          <p:cNvPr id="5" name="Picture 3" descr="IAEAlogo_Bl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4114800" y="5105400"/>
            <a:ext cx="105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hidden">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Rectangle 5"/>
          <p:cNvSpPr>
            <a:spLocks noGrp="1" noChangeArrowheads="1"/>
          </p:cNvSpPr>
          <p:nvPr>
            <p:ph type="ctrTitle"/>
          </p:nvPr>
        </p:nvSpPr>
        <p:spPr bwMode="gray">
          <a:xfrm>
            <a:off x="0" y="1000125"/>
            <a:ext cx="9144000" cy="1771650"/>
          </a:xfrm>
        </p:spPr>
        <p:txBody>
          <a:bodyPr/>
          <a:lstStyle>
            <a:lvl1pPr algn="ctr">
              <a:defRPr/>
            </a:lvl1pPr>
          </a:lstStyle>
          <a:p>
            <a:r>
              <a:rPr lang="en-GB"/>
              <a:t>Click to edit Master title style</a:t>
            </a:r>
          </a:p>
        </p:txBody>
      </p:sp>
      <p:sp>
        <p:nvSpPr>
          <p:cNvPr id="143366" name="Rectangle 6"/>
          <p:cNvSpPr>
            <a:spLocks noGrp="1" noChangeArrowheads="1"/>
          </p:cNvSpPr>
          <p:nvPr>
            <p:ph type="subTitle" idx="1"/>
          </p:nvPr>
        </p:nvSpPr>
        <p:spPr>
          <a:xfrm>
            <a:off x="0" y="2797175"/>
            <a:ext cx="9144000" cy="1727200"/>
          </a:xfrm>
        </p:spPr>
        <p:txBody>
          <a:bodyPr anchor="ctr" anchorCtr="1"/>
          <a:lstStyle>
            <a:lvl1pPr marL="0" indent="0" algn="ctr">
              <a:buFontTx/>
              <a:buNone/>
              <a:defRPr/>
            </a:lvl1pPr>
          </a:lstStyle>
          <a:p>
            <a:r>
              <a:rPr lang="en-GB"/>
              <a:t>Click to edit Master subtitle style</a:t>
            </a:r>
          </a:p>
        </p:txBody>
      </p:sp>
    </p:spTree>
    <p:extLst>
      <p:ext uri="{BB962C8B-B14F-4D97-AF65-F5344CB8AC3E}">
        <p14:creationId xmlns:p14="http://schemas.microsoft.com/office/powerpoint/2010/main" val="667448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7"/>
          <p:cNvSpPr>
            <a:spLocks noGrp="1" noChangeArrowheads="1"/>
          </p:cNvSpPr>
          <p:nvPr>
            <p:ph type="dt" sz="half" idx="10"/>
          </p:nvPr>
        </p:nvSpPr>
        <p:spPr/>
        <p:txBody>
          <a:bodyPr/>
          <a:lstStyle>
            <a:lvl1pPr>
              <a:defRPr>
                <a:cs typeface="+mn-cs"/>
              </a:defRPr>
            </a:lvl1pPr>
          </a:lstStyle>
          <a:p>
            <a:pPr>
              <a:defRPr/>
            </a:pPr>
            <a:fld id="{D048BBB2-CA55-440E-9A68-60AD2CF99954}" type="datetime3">
              <a:rPr lang="en-US"/>
              <a:pPr>
                <a:defRPr/>
              </a:pPr>
              <a:t>19 February 2015</a:t>
            </a:fld>
            <a:endParaRPr lang="en-GB"/>
          </a:p>
        </p:txBody>
      </p:sp>
      <p:sp>
        <p:nvSpPr>
          <p:cNvPr id="5"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6" name="Rectangle 9"/>
          <p:cNvSpPr>
            <a:spLocks noGrp="1" noChangeArrowheads="1"/>
          </p:cNvSpPr>
          <p:nvPr>
            <p:ph type="sldNum" sz="quarter" idx="12"/>
          </p:nvPr>
        </p:nvSpPr>
        <p:spPr/>
        <p:txBody>
          <a:bodyPr/>
          <a:lstStyle>
            <a:lvl1pPr>
              <a:defRPr>
                <a:cs typeface="+mn-cs"/>
              </a:defRPr>
            </a:lvl1pPr>
          </a:lstStyle>
          <a:p>
            <a:pPr>
              <a:defRPr/>
            </a:pPr>
            <a:fld id="{9EF0BBB7-72FA-409D-978A-1356865D5F8E}" type="slidenum">
              <a:rPr lang="en-GB"/>
              <a:pPr>
                <a:defRPr/>
              </a:pPr>
              <a:t>‹#›</a:t>
            </a:fld>
            <a:endParaRPr lang="en-GB"/>
          </a:p>
        </p:txBody>
      </p:sp>
    </p:spTree>
    <p:extLst>
      <p:ext uri="{BB962C8B-B14F-4D97-AF65-F5344CB8AC3E}">
        <p14:creationId xmlns:p14="http://schemas.microsoft.com/office/powerpoint/2010/main" val="4095798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7"/>
          <p:cNvSpPr>
            <a:spLocks noGrp="1" noChangeArrowheads="1"/>
          </p:cNvSpPr>
          <p:nvPr>
            <p:ph type="dt" sz="half" idx="10"/>
          </p:nvPr>
        </p:nvSpPr>
        <p:spPr/>
        <p:txBody>
          <a:bodyPr/>
          <a:lstStyle>
            <a:lvl1pPr>
              <a:defRPr>
                <a:cs typeface="+mn-cs"/>
              </a:defRPr>
            </a:lvl1pPr>
          </a:lstStyle>
          <a:p>
            <a:pPr>
              <a:defRPr/>
            </a:pPr>
            <a:fld id="{B997E236-E4C4-4B3B-83D1-EDFF7BA9D4A7}" type="datetime3">
              <a:rPr lang="en-US"/>
              <a:pPr>
                <a:defRPr/>
              </a:pPr>
              <a:t>19 February 2015</a:t>
            </a:fld>
            <a:endParaRPr lang="en-GB"/>
          </a:p>
        </p:txBody>
      </p:sp>
      <p:sp>
        <p:nvSpPr>
          <p:cNvPr id="5"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6" name="Rectangle 9"/>
          <p:cNvSpPr>
            <a:spLocks noGrp="1" noChangeArrowheads="1"/>
          </p:cNvSpPr>
          <p:nvPr>
            <p:ph type="sldNum" sz="quarter" idx="12"/>
          </p:nvPr>
        </p:nvSpPr>
        <p:spPr/>
        <p:txBody>
          <a:bodyPr/>
          <a:lstStyle>
            <a:lvl1pPr>
              <a:defRPr>
                <a:cs typeface="+mn-cs"/>
              </a:defRPr>
            </a:lvl1pPr>
          </a:lstStyle>
          <a:p>
            <a:pPr>
              <a:defRPr/>
            </a:pPr>
            <a:fld id="{1859B689-B560-4FB5-A4C4-3B2699B3FF21}" type="slidenum">
              <a:rPr lang="en-GB"/>
              <a:pPr>
                <a:defRPr/>
              </a:pPr>
              <a:t>‹#›</a:t>
            </a:fld>
            <a:endParaRPr lang="en-GB"/>
          </a:p>
        </p:txBody>
      </p:sp>
    </p:spTree>
    <p:extLst>
      <p:ext uri="{BB962C8B-B14F-4D97-AF65-F5344CB8AC3E}">
        <p14:creationId xmlns:p14="http://schemas.microsoft.com/office/powerpoint/2010/main" val="117515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5983288" y="5467350"/>
            <a:ext cx="1676400" cy="293688"/>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2085147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74638" y="1524000"/>
            <a:ext cx="4219575"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524000"/>
            <a:ext cx="4221162"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7"/>
          <p:cNvSpPr>
            <a:spLocks noGrp="1" noChangeArrowheads="1"/>
          </p:cNvSpPr>
          <p:nvPr>
            <p:ph type="dt" sz="half" idx="10"/>
          </p:nvPr>
        </p:nvSpPr>
        <p:spPr/>
        <p:txBody>
          <a:bodyPr/>
          <a:lstStyle>
            <a:lvl1pPr>
              <a:defRPr>
                <a:cs typeface="+mn-cs"/>
              </a:defRPr>
            </a:lvl1pPr>
          </a:lstStyle>
          <a:p>
            <a:pPr>
              <a:defRPr/>
            </a:pPr>
            <a:fld id="{90FF70FA-7F2C-4C6B-BC6D-DD2353BF3F7A}" type="datetime3">
              <a:rPr lang="en-US"/>
              <a:pPr>
                <a:defRPr/>
              </a:pPr>
              <a:t>19 February 2015</a:t>
            </a:fld>
            <a:endParaRPr lang="en-GB"/>
          </a:p>
        </p:txBody>
      </p:sp>
      <p:sp>
        <p:nvSpPr>
          <p:cNvPr id="6"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7" name="Rectangle 9"/>
          <p:cNvSpPr>
            <a:spLocks noGrp="1" noChangeArrowheads="1"/>
          </p:cNvSpPr>
          <p:nvPr>
            <p:ph type="sldNum" sz="quarter" idx="12"/>
          </p:nvPr>
        </p:nvSpPr>
        <p:spPr/>
        <p:txBody>
          <a:bodyPr/>
          <a:lstStyle>
            <a:lvl1pPr>
              <a:defRPr>
                <a:cs typeface="+mn-cs"/>
              </a:defRPr>
            </a:lvl1pPr>
          </a:lstStyle>
          <a:p>
            <a:pPr>
              <a:defRPr/>
            </a:pPr>
            <a:fld id="{325E4AF9-8F02-4B1D-BCF6-9FB0A2E944D7}" type="slidenum">
              <a:rPr lang="en-GB"/>
              <a:pPr>
                <a:defRPr/>
              </a:pPr>
              <a:t>‹#›</a:t>
            </a:fld>
            <a:endParaRPr lang="en-GB"/>
          </a:p>
        </p:txBody>
      </p:sp>
    </p:spTree>
    <p:extLst>
      <p:ext uri="{BB962C8B-B14F-4D97-AF65-F5344CB8AC3E}">
        <p14:creationId xmlns:p14="http://schemas.microsoft.com/office/powerpoint/2010/main" val="730455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7"/>
          <p:cNvSpPr>
            <a:spLocks noGrp="1" noChangeArrowheads="1"/>
          </p:cNvSpPr>
          <p:nvPr>
            <p:ph type="dt" sz="half" idx="10"/>
          </p:nvPr>
        </p:nvSpPr>
        <p:spPr/>
        <p:txBody>
          <a:bodyPr/>
          <a:lstStyle>
            <a:lvl1pPr>
              <a:defRPr>
                <a:cs typeface="+mn-cs"/>
              </a:defRPr>
            </a:lvl1pPr>
          </a:lstStyle>
          <a:p>
            <a:pPr>
              <a:defRPr/>
            </a:pPr>
            <a:fld id="{4156E9F7-6DC5-42FC-9F07-2E1C65460C3E}" type="datetime3">
              <a:rPr lang="en-US"/>
              <a:pPr>
                <a:defRPr/>
              </a:pPr>
              <a:t>19 February 2015</a:t>
            </a:fld>
            <a:endParaRPr lang="en-GB"/>
          </a:p>
        </p:txBody>
      </p:sp>
      <p:sp>
        <p:nvSpPr>
          <p:cNvPr id="8"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9" name="Rectangle 9"/>
          <p:cNvSpPr>
            <a:spLocks noGrp="1" noChangeArrowheads="1"/>
          </p:cNvSpPr>
          <p:nvPr>
            <p:ph type="sldNum" sz="quarter" idx="12"/>
          </p:nvPr>
        </p:nvSpPr>
        <p:spPr/>
        <p:txBody>
          <a:bodyPr/>
          <a:lstStyle>
            <a:lvl1pPr>
              <a:defRPr>
                <a:cs typeface="+mn-cs"/>
              </a:defRPr>
            </a:lvl1pPr>
          </a:lstStyle>
          <a:p>
            <a:pPr>
              <a:defRPr/>
            </a:pPr>
            <a:fld id="{C2CD6A72-F6D2-46B8-AE1B-DF8391543E69}" type="slidenum">
              <a:rPr lang="en-GB"/>
              <a:pPr>
                <a:defRPr/>
              </a:pPr>
              <a:t>‹#›</a:t>
            </a:fld>
            <a:endParaRPr lang="en-GB"/>
          </a:p>
        </p:txBody>
      </p:sp>
    </p:spTree>
    <p:extLst>
      <p:ext uri="{BB962C8B-B14F-4D97-AF65-F5344CB8AC3E}">
        <p14:creationId xmlns:p14="http://schemas.microsoft.com/office/powerpoint/2010/main" val="2765316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7"/>
          <p:cNvSpPr>
            <a:spLocks noGrp="1" noChangeArrowheads="1"/>
          </p:cNvSpPr>
          <p:nvPr>
            <p:ph type="dt" sz="half" idx="10"/>
          </p:nvPr>
        </p:nvSpPr>
        <p:spPr/>
        <p:txBody>
          <a:bodyPr/>
          <a:lstStyle>
            <a:lvl1pPr>
              <a:defRPr>
                <a:cs typeface="+mn-cs"/>
              </a:defRPr>
            </a:lvl1pPr>
          </a:lstStyle>
          <a:p>
            <a:pPr>
              <a:defRPr/>
            </a:pPr>
            <a:fld id="{EFE5237E-1872-4AD5-85A6-C363A41AAE17}" type="datetime3">
              <a:rPr lang="en-US"/>
              <a:pPr>
                <a:defRPr/>
              </a:pPr>
              <a:t>19 February 2015</a:t>
            </a:fld>
            <a:endParaRPr lang="en-GB"/>
          </a:p>
        </p:txBody>
      </p:sp>
      <p:sp>
        <p:nvSpPr>
          <p:cNvPr id="4"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5" name="Rectangle 9"/>
          <p:cNvSpPr>
            <a:spLocks noGrp="1" noChangeArrowheads="1"/>
          </p:cNvSpPr>
          <p:nvPr>
            <p:ph type="sldNum" sz="quarter" idx="12"/>
          </p:nvPr>
        </p:nvSpPr>
        <p:spPr/>
        <p:txBody>
          <a:bodyPr/>
          <a:lstStyle>
            <a:lvl1pPr>
              <a:defRPr>
                <a:cs typeface="+mn-cs"/>
              </a:defRPr>
            </a:lvl1pPr>
          </a:lstStyle>
          <a:p>
            <a:pPr>
              <a:defRPr/>
            </a:pPr>
            <a:fld id="{7C77EEB2-106A-41A2-A8EF-6BDF2939620B}" type="slidenum">
              <a:rPr lang="en-GB"/>
              <a:pPr>
                <a:defRPr/>
              </a:pPr>
              <a:t>‹#›</a:t>
            </a:fld>
            <a:endParaRPr lang="en-GB"/>
          </a:p>
        </p:txBody>
      </p:sp>
    </p:spTree>
    <p:extLst>
      <p:ext uri="{BB962C8B-B14F-4D97-AF65-F5344CB8AC3E}">
        <p14:creationId xmlns:p14="http://schemas.microsoft.com/office/powerpoint/2010/main" val="2697031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cs typeface="+mn-cs"/>
              </a:defRPr>
            </a:lvl1pPr>
          </a:lstStyle>
          <a:p>
            <a:pPr>
              <a:defRPr/>
            </a:pPr>
            <a:fld id="{95E2887E-0E21-453B-A9F3-11937D08F018}" type="datetime3">
              <a:rPr lang="en-US"/>
              <a:pPr>
                <a:defRPr/>
              </a:pPr>
              <a:t>19 February 2015</a:t>
            </a:fld>
            <a:endParaRPr lang="en-GB"/>
          </a:p>
        </p:txBody>
      </p:sp>
      <p:sp>
        <p:nvSpPr>
          <p:cNvPr id="3"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4" name="Rectangle 9"/>
          <p:cNvSpPr>
            <a:spLocks noGrp="1" noChangeArrowheads="1"/>
          </p:cNvSpPr>
          <p:nvPr>
            <p:ph type="sldNum" sz="quarter" idx="12"/>
          </p:nvPr>
        </p:nvSpPr>
        <p:spPr/>
        <p:txBody>
          <a:bodyPr/>
          <a:lstStyle>
            <a:lvl1pPr>
              <a:defRPr>
                <a:cs typeface="+mn-cs"/>
              </a:defRPr>
            </a:lvl1pPr>
          </a:lstStyle>
          <a:p>
            <a:pPr>
              <a:defRPr/>
            </a:pPr>
            <a:fld id="{D7480636-0808-4C70-80E8-659DED0223DD}" type="slidenum">
              <a:rPr lang="en-GB"/>
              <a:pPr>
                <a:defRPr/>
              </a:pPr>
              <a:t>‹#›</a:t>
            </a:fld>
            <a:endParaRPr lang="en-GB"/>
          </a:p>
        </p:txBody>
      </p:sp>
    </p:spTree>
    <p:extLst>
      <p:ext uri="{BB962C8B-B14F-4D97-AF65-F5344CB8AC3E}">
        <p14:creationId xmlns:p14="http://schemas.microsoft.com/office/powerpoint/2010/main" val="1947686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7"/>
          <p:cNvSpPr>
            <a:spLocks noGrp="1" noChangeArrowheads="1"/>
          </p:cNvSpPr>
          <p:nvPr>
            <p:ph type="dt" sz="half" idx="10"/>
          </p:nvPr>
        </p:nvSpPr>
        <p:spPr/>
        <p:txBody>
          <a:bodyPr/>
          <a:lstStyle>
            <a:lvl1pPr>
              <a:defRPr>
                <a:cs typeface="+mn-cs"/>
              </a:defRPr>
            </a:lvl1pPr>
          </a:lstStyle>
          <a:p>
            <a:pPr>
              <a:defRPr/>
            </a:pPr>
            <a:fld id="{11C61E8A-3D1D-4D6F-8487-D76CEBB8BCCB}" type="datetime3">
              <a:rPr lang="en-US"/>
              <a:pPr>
                <a:defRPr/>
              </a:pPr>
              <a:t>19 February 2015</a:t>
            </a:fld>
            <a:endParaRPr lang="en-GB"/>
          </a:p>
        </p:txBody>
      </p:sp>
      <p:sp>
        <p:nvSpPr>
          <p:cNvPr id="6"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7" name="Rectangle 9"/>
          <p:cNvSpPr>
            <a:spLocks noGrp="1" noChangeArrowheads="1"/>
          </p:cNvSpPr>
          <p:nvPr>
            <p:ph type="sldNum" sz="quarter" idx="12"/>
          </p:nvPr>
        </p:nvSpPr>
        <p:spPr/>
        <p:txBody>
          <a:bodyPr/>
          <a:lstStyle>
            <a:lvl1pPr>
              <a:defRPr>
                <a:cs typeface="+mn-cs"/>
              </a:defRPr>
            </a:lvl1pPr>
          </a:lstStyle>
          <a:p>
            <a:pPr>
              <a:defRPr/>
            </a:pPr>
            <a:fld id="{28DBEBB6-D701-47A7-8917-D3DE651FB393}" type="slidenum">
              <a:rPr lang="en-GB"/>
              <a:pPr>
                <a:defRPr/>
              </a:pPr>
              <a:t>‹#›</a:t>
            </a:fld>
            <a:endParaRPr lang="en-GB"/>
          </a:p>
        </p:txBody>
      </p:sp>
    </p:spTree>
    <p:extLst>
      <p:ext uri="{BB962C8B-B14F-4D97-AF65-F5344CB8AC3E}">
        <p14:creationId xmlns:p14="http://schemas.microsoft.com/office/powerpoint/2010/main" val="1528638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7"/>
          <p:cNvSpPr>
            <a:spLocks noGrp="1" noChangeArrowheads="1"/>
          </p:cNvSpPr>
          <p:nvPr>
            <p:ph type="dt" sz="half" idx="10"/>
          </p:nvPr>
        </p:nvSpPr>
        <p:spPr/>
        <p:txBody>
          <a:bodyPr/>
          <a:lstStyle>
            <a:lvl1pPr>
              <a:defRPr>
                <a:cs typeface="+mn-cs"/>
              </a:defRPr>
            </a:lvl1pPr>
          </a:lstStyle>
          <a:p>
            <a:pPr>
              <a:defRPr/>
            </a:pPr>
            <a:fld id="{5F57893C-527F-42D7-B0BC-EAAB4525958F}" type="datetime3">
              <a:rPr lang="en-US"/>
              <a:pPr>
                <a:defRPr/>
              </a:pPr>
              <a:t>19 February 2015</a:t>
            </a:fld>
            <a:endParaRPr lang="en-GB"/>
          </a:p>
        </p:txBody>
      </p:sp>
      <p:sp>
        <p:nvSpPr>
          <p:cNvPr id="6"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7" name="Rectangle 9"/>
          <p:cNvSpPr>
            <a:spLocks noGrp="1" noChangeArrowheads="1"/>
          </p:cNvSpPr>
          <p:nvPr>
            <p:ph type="sldNum" sz="quarter" idx="12"/>
          </p:nvPr>
        </p:nvSpPr>
        <p:spPr/>
        <p:txBody>
          <a:bodyPr/>
          <a:lstStyle>
            <a:lvl1pPr>
              <a:defRPr>
                <a:cs typeface="+mn-cs"/>
              </a:defRPr>
            </a:lvl1pPr>
          </a:lstStyle>
          <a:p>
            <a:pPr>
              <a:defRPr/>
            </a:pPr>
            <a:fld id="{3EC1D37A-BD57-4962-9629-4408ECD0E6A7}" type="slidenum">
              <a:rPr lang="en-GB"/>
              <a:pPr>
                <a:defRPr/>
              </a:pPr>
              <a:t>‹#›</a:t>
            </a:fld>
            <a:endParaRPr lang="en-GB"/>
          </a:p>
        </p:txBody>
      </p:sp>
    </p:spTree>
    <p:extLst>
      <p:ext uri="{BB962C8B-B14F-4D97-AF65-F5344CB8AC3E}">
        <p14:creationId xmlns:p14="http://schemas.microsoft.com/office/powerpoint/2010/main" val="3827293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7"/>
          <p:cNvSpPr>
            <a:spLocks noGrp="1" noChangeArrowheads="1"/>
          </p:cNvSpPr>
          <p:nvPr>
            <p:ph type="dt" sz="half" idx="10"/>
          </p:nvPr>
        </p:nvSpPr>
        <p:spPr/>
        <p:txBody>
          <a:bodyPr/>
          <a:lstStyle>
            <a:lvl1pPr>
              <a:defRPr>
                <a:cs typeface="+mn-cs"/>
              </a:defRPr>
            </a:lvl1pPr>
          </a:lstStyle>
          <a:p>
            <a:pPr>
              <a:defRPr/>
            </a:pPr>
            <a:fld id="{1B8777C5-F86B-41F3-81FC-5BFC644F6BC9}" type="datetime3">
              <a:rPr lang="en-US"/>
              <a:pPr>
                <a:defRPr/>
              </a:pPr>
              <a:t>19 February 2015</a:t>
            </a:fld>
            <a:endParaRPr lang="en-GB"/>
          </a:p>
        </p:txBody>
      </p:sp>
      <p:sp>
        <p:nvSpPr>
          <p:cNvPr id="5"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6" name="Rectangle 9"/>
          <p:cNvSpPr>
            <a:spLocks noGrp="1" noChangeArrowheads="1"/>
          </p:cNvSpPr>
          <p:nvPr>
            <p:ph type="sldNum" sz="quarter" idx="12"/>
          </p:nvPr>
        </p:nvSpPr>
        <p:spPr/>
        <p:txBody>
          <a:bodyPr/>
          <a:lstStyle>
            <a:lvl1pPr>
              <a:defRPr>
                <a:cs typeface="+mn-cs"/>
              </a:defRPr>
            </a:lvl1pPr>
          </a:lstStyle>
          <a:p>
            <a:pPr>
              <a:defRPr/>
            </a:pPr>
            <a:fld id="{582728A0-A59A-44FB-BE65-C10D79B4EB1B}" type="slidenum">
              <a:rPr lang="en-GB"/>
              <a:pPr>
                <a:defRPr/>
              </a:pPr>
              <a:t>‹#›</a:t>
            </a:fld>
            <a:endParaRPr lang="en-GB"/>
          </a:p>
        </p:txBody>
      </p:sp>
    </p:spTree>
    <p:extLst>
      <p:ext uri="{BB962C8B-B14F-4D97-AF65-F5344CB8AC3E}">
        <p14:creationId xmlns:p14="http://schemas.microsoft.com/office/powerpoint/2010/main" val="3695522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19888" y="98425"/>
            <a:ext cx="2147887" cy="599757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74638" y="98425"/>
            <a:ext cx="6292850" cy="599757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7"/>
          <p:cNvSpPr>
            <a:spLocks noGrp="1" noChangeArrowheads="1"/>
          </p:cNvSpPr>
          <p:nvPr>
            <p:ph type="dt" sz="half" idx="10"/>
          </p:nvPr>
        </p:nvSpPr>
        <p:spPr/>
        <p:txBody>
          <a:bodyPr/>
          <a:lstStyle>
            <a:lvl1pPr>
              <a:defRPr>
                <a:cs typeface="+mn-cs"/>
              </a:defRPr>
            </a:lvl1pPr>
          </a:lstStyle>
          <a:p>
            <a:pPr>
              <a:defRPr/>
            </a:pPr>
            <a:fld id="{C8593467-AB57-401D-9991-886682D8D5C2}" type="datetime3">
              <a:rPr lang="en-US"/>
              <a:pPr>
                <a:defRPr/>
              </a:pPr>
              <a:t>19 February 2015</a:t>
            </a:fld>
            <a:endParaRPr lang="en-GB"/>
          </a:p>
        </p:txBody>
      </p:sp>
      <p:sp>
        <p:nvSpPr>
          <p:cNvPr id="5"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6" name="Rectangle 9"/>
          <p:cNvSpPr>
            <a:spLocks noGrp="1" noChangeArrowheads="1"/>
          </p:cNvSpPr>
          <p:nvPr>
            <p:ph type="sldNum" sz="quarter" idx="12"/>
          </p:nvPr>
        </p:nvSpPr>
        <p:spPr/>
        <p:txBody>
          <a:bodyPr/>
          <a:lstStyle>
            <a:lvl1pPr>
              <a:defRPr>
                <a:cs typeface="+mn-cs"/>
              </a:defRPr>
            </a:lvl1pPr>
          </a:lstStyle>
          <a:p>
            <a:pPr>
              <a:defRPr/>
            </a:pPr>
            <a:fld id="{2AA7214D-03E0-47D3-A0C0-66670BC7480F}" type="slidenum">
              <a:rPr lang="en-GB"/>
              <a:pPr>
                <a:defRPr/>
              </a:pPr>
              <a:t>‹#›</a:t>
            </a:fld>
            <a:endParaRPr lang="en-GB"/>
          </a:p>
        </p:txBody>
      </p:sp>
    </p:spTree>
    <p:extLst>
      <p:ext uri="{BB962C8B-B14F-4D97-AF65-F5344CB8AC3E}">
        <p14:creationId xmlns:p14="http://schemas.microsoft.com/office/powerpoint/2010/main" val="601030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82575" y="98425"/>
            <a:ext cx="8534400" cy="762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74638" y="1524000"/>
            <a:ext cx="4219575" cy="4572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524000"/>
            <a:ext cx="4221162" cy="4572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7"/>
          <p:cNvSpPr>
            <a:spLocks noGrp="1" noChangeArrowheads="1"/>
          </p:cNvSpPr>
          <p:nvPr>
            <p:ph type="dt" sz="half" idx="10"/>
          </p:nvPr>
        </p:nvSpPr>
        <p:spPr/>
        <p:txBody>
          <a:bodyPr/>
          <a:lstStyle>
            <a:lvl1pPr>
              <a:defRPr>
                <a:cs typeface="+mn-cs"/>
              </a:defRPr>
            </a:lvl1pPr>
          </a:lstStyle>
          <a:p>
            <a:pPr>
              <a:defRPr/>
            </a:pPr>
            <a:fld id="{DD6E6167-75CD-4F1E-8DF3-4775E0D6429E}" type="datetime3">
              <a:rPr lang="en-US"/>
              <a:pPr>
                <a:defRPr/>
              </a:pPr>
              <a:t>19 February 2015</a:t>
            </a:fld>
            <a:endParaRPr lang="en-GB"/>
          </a:p>
        </p:txBody>
      </p:sp>
      <p:sp>
        <p:nvSpPr>
          <p:cNvPr id="6" name="Rectangle 8"/>
          <p:cNvSpPr>
            <a:spLocks noGrp="1" noChangeArrowheads="1"/>
          </p:cNvSpPr>
          <p:nvPr>
            <p:ph type="ftr" sz="quarter" idx="11"/>
          </p:nvPr>
        </p:nvSpPr>
        <p:spPr/>
        <p:txBody>
          <a:bodyPr/>
          <a:lstStyle>
            <a:lvl1pPr>
              <a:defRPr>
                <a:cs typeface="+mn-cs"/>
              </a:defRPr>
            </a:lvl1pPr>
          </a:lstStyle>
          <a:p>
            <a:pPr>
              <a:defRPr/>
            </a:pPr>
            <a:r>
              <a:rPr lang="en-GB"/>
              <a:t>H. Nies, M. Betti, I. Osvath, E. Bosc</a:t>
            </a:r>
          </a:p>
        </p:txBody>
      </p:sp>
      <p:sp>
        <p:nvSpPr>
          <p:cNvPr id="7" name="Rectangle 9"/>
          <p:cNvSpPr>
            <a:spLocks noGrp="1" noChangeArrowheads="1"/>
          </p:cNvSpPr>
          <p:nvPr>
            <p:ph type="sldNum" sz="quarter" idx="12"/>
          </p:nvPr>
        </p:nvSpPr>
        <p:spPr/>
        <p:txBody>
          <a:bodyPr/>
          <a:lstStyle>
            <a:lvl1pPr>
              <a:defRPr>
                <a:cs typeface="+mn-cs"/>
              </a:defRPr>
            </a:lvl1pPr>
          </a:lstStyle>
          <a:p>
            <a:pPr>
              <a:defRPr/>
            </a:pPr>
            <a:fld id="{E2984810-AE80-4003-80BD-548C872E2B58}" type="slidenum">
              <a:rPr lang="en-GB"/>
              <a:pPr>
                <a:defRPr/>
              </a:pPr>
              <a:t>‹#›</a:t>
            </a:fld>
            <a:endParaRPr lang="en-GB"/>
          </a:p>
        </p:txBody>
      </p:sp>
    </p:spTree>
    <p:extLst>
      <p:ext uri="{BB962C8B-B14F-4D97-AF65-F5344CB8AC3E}">
        <p14:creationId xmlns:p14="http://schemas.microsoft.com/office/powerpoint/2010/main" val="3583312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04D4517-296D-4E52-8B6C-BFF69631B6A5}" type="datetimeFigureOut">
              <a:rPr lang="en-GB" smtClean="0">
                <a:solidFill>
                  <a:srgbClr val="DFDCB7"/>
                </a:solidFill>
              </a:rPr>
              <a:pPr/>
              <a:t>2015-02-19</a:t>
            </a:fld>
            <a:endParaRPr lang="en-GB">
              <a:solidFill>
                <a:srgbClr val="DFDCB7"/>
              </a:solidFill>
            </a:endParaRPr>
          </a:p>
        </p:txBody>
      </p:sp>
      <p:sp>
        <p:nvSpPr>
          <p:cNvPr id="5" name="Footer Placeholder 4"/>
          <p:cNvSpPr>
            <a:spLocks noGrp="1"/>
          </p:cNvSpPr>
          <p:nvPr>
            <p:ph type="ftr" sz="quarter" idx="11"/>
          </p:nvPr>
        </p:nvSpPr>
        <p:spPr/>
        <p:txBody>
          <a:bodyPr/>
          <a:lstStyle/>
          <a:p>
            <a:endParaRPr lang="en-GB">
              <a:solidFill>
                <a:srgbClr val="DFDCB7"/>
              </a:solidFill>
            </a:endParaRPr>
          </a:p>
        </p:txBody>
      </p:sp>
      <p:sp>
        <p:nvSpPr>
          <p:cNvPr id="6" name="Slide Number Placeholder 5"/>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210861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74638" y="1524000"/>
            <a:ext cx="4219575"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524000"/>
            <a:ext cx="4221162"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71160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4D4517-296D-4E52-8B6C-BFF69631B6A5}" type="datetimeFigureOut">
              <a:rPr lang="en-GB" smtClean="0">
                <a:solidFill>
                  <a:srgbClr val="DFDCB7"/>
                </a:solidFill>
              </a:rPr>
              <a:pPr/>
              <a:t>2015-02-19</a:t>
            </a:fld>
            <a:endParaRPr lang="en-GB">
              <a:solidFill>
                <a:srgbClr val="DFDCB7"/>
              </a:solidFill>
            </a:endParaRPr>
          </a:p>
        </p:txBody>
      </p:sp>
      <p:sp>
        <p:nvSpPr>
          <p:cNvPr id="5" name="Footer Placeholder 4"/>
          <p:cNvSpPr>
            <a:spLocks noGrp="1"/>
          </p:cNvSpPr>
          <p:nvPr>
            <p:ph type="ftr" sz="quarter" idx="11"/>
          </p:nvPr>
        </p:nvSpPr>
        <p:spPr/>
        <p:txBody>
          <a:bodyPr/>
          <a:lstStyle/>
          <a:p>
            <a:endParaRPr lang="en-GB">
              <a:solidFill>
                <a:srgbClr val="DFDCB7"/>
              </a:solidFill>
            </a:endParaRPr>
          </a:p>
        </p:txBody>
      </p:sp>
      <p:sp>
        <p:nvSpPr>
          <p:cNvPr id="6" name="Slide Number Placeholder 5"/>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105514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5" name="Footer Placeholder 4"/>
          <p:cNvSpPr>
            <a:spLocks noGrp="1"/>
          </p:cNvSpPr>
          <p:nvPr>
            <p:ph type="ftr" sz="quarter" idx="11"/>
          </p:nvPr>
        </p:nvSpPr>
        <p:spPr/>
        <p:txBody>
          <a:bodyPr/>
          <a:lstStyle/>
          <a:p>
            <a:endParaRPr lang="en-GB">
              <a:solidFill>
                <a:srgbClr val="DFDCB7"/>
              </a:solidFill>
            </a:endParaRPr>
          </a:p>
        </p:txBody>
      </p:sp>
      <p:sp>
        <p:nvSpPr>
          <p:cNvPr id="6" name="Slide Number Placeholder 5"/>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4208950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4D4517-296D-4E52-8B6C-BFF69631B6A5}" type="datetimeFigureOut">
              <a:rPr lang="en-GB" smtClean="0">
                <a:solidFill>
                  <a:srgbClr val="DFDCB7"/>
                </a:solidFill>
              </a:rPr>
              <a:pPr/>
              <a:t>2015-02-19</a:t>
            </a:fld>
            <a:endParaRPr lang="en-GB">
              <a:solidFill>
                <a:srgbClr val="DFDCB7"/>
              </a:solidFill>
            </a:endParaRPr>
          </a:p>
        </p:txBody>
      </p:sp>
      <p:sp>
        <p:nvSpPr>
          <p:cNvPr id="6" name="Footer Placeholder 5"/>
          <p:cNvSpPr>
            <a:spLocks noGrp="1"/>
          </p:cNvSpPr>
          <p:nvPr>
            <p:ph type="ftr" sz="quarter" idx="11"/>
          </p:nvPr>
        </p:nvSpPr>
        <p:spPr/>
        <p:txBody>
          <a:bodyPr/>
          <a:lstStyle/>
          <a:p>
            <a:endParaRPr lang="en-GB">
              <a:solidFill>
                <a:srgbClr val="DFDCB7"/>
              </a:solidFill>
            </a:endParaRPr>
          </a:p>
        </p:txBody>
      </p:sp>
      <p:sp>
        <p:nvSpPr>
          <p:cNvPr id="7" name="Slide Number Placeholder 6"/>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4256990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8" name="Footer Placeholder 7"/>
          <p:cNvSpPr>
            <a:spLocks noGrp="1"/>
          </p:cNvSpPr>
          <p:nvPr>
            <p:ph type="ftr" sz="quarter" idx="11"/>
          </p:nvPr>
        </p:nvSpPr>
        <p:spPr/>
        <p:txBody>
          <a:bodyPr/>
          <a:lstStyle/>
          <a:p>
            <a:endParaRPr lang="en-GB">
              <a:solidFill>
                <a:srgbClr val="DFDCB7"/>
              </a:solidFill>
            </a:endParaRPr>
          </a:p>
        </p:txBody>
      </p:sp>
      <p:sp>
        <p:nvSpPr>
          <p:cNvPr id="9" name="Slide Number Placeholder 8"/>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1387691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4" name="Footer Placeholder 3"/>
          <p:cNvSpPr>
            <a:spLocks noGrp="1"/>
          </p:cNvSpPr>
          <p:nvPr>
            <p:ph type="ftr" sz="quarter" idx="11"/>
          </p:nvPr>
        </p:nvSpPr>
        <p:spPr/>
        <p:txBody>
          <a:bodyPr/>
          <a:lstStyle/>
          <a:p>
            <a:endParaRPr lang="en-GB">
              <a:solidFill>
                <a:srgbClr val="DFDCB7"/>
              </a:solidFill>
            </a:endParaRPr>
          </a:p>
        </p:txBody>
      </p:sp>
      <p:sp>
        <p:nvSpPr>
          <p:cNvPr id="5" name="Slide Number Placeholder 4"/>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2455736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3" name="Footer Placeholder 2"/>
          <p:cNvSpPr>
            <a:spLocks noGrp="1"/>
          </p:cNvSpPr>
          <p:nvPr>
            <p:ph type="ftr" sz="quarter" idx="11"/>
          </p:nvPr>
        </p:nvSpPr>
        <p:spPr/>
        <p:txBody>
          <a:bodyPr/>
          <a:lstStyle/>
          <a:p>
            <a:endParaRPr lang="en-GB">
              <a:solidFill>
                <a:srgbClr val="DFDCB7"/>
              </a:solidFill>
            </a:endParaRPr>
          </a:p>
        </p:txBody>
      </p:sp>
      <p:sp>
        <p:nvSpPr>
          <p:cNvPr id="4" name="Slide Number Placeholder 3"/>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264311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6" name="Footer Placeholder 5"/>
          <p:cNvSpPr>
            <a:spLocks noGrp="1"/>
          </p:cNvSpPr>
          <p:nvPr>
            <p:ph type="ftr" sz="quarter" idx="11"/>
          </p:nvPr>
        </p:nvSpPr>
        <p:spPr/>
        <p:txBody>
          <a:bodyPr/>
          <a:lstStyle/>
          <a:p>
            <a:endParaRPr lang="en-GB">
              <a:solidFill>
                <a:srgbClr val="DFDCB7"/>
              </a:solidFill>
            </a:endParaRPr>
          </a:p>
        </p:txBody>
      </p:sp>
      <p:sp>
        <p:nvSpPr>
          <p:cNvPr id="7" name="Slide Number Placeholder 6"/>
          <p:cNvSpPr>
            <a:spLocks noGrp="1"/>
          </p:cNvSpPr>
          <p:nvPr>
            <p:ph type="sldNum" sz="quarter" idx="12"/>
          </p:nvPr>
        </p:nvSpPr>
        <p:spPr/>
        <p:txBody>
          <a:bodyPr/>
          <a:lstStyle/>
          <a:p>
            <a:fld id="{74BF6B46-3A7E-40CF-8AE4-3BA0EDF60E1F}" type="slidenum">
              <a:rPr lang="en-GB" smtClean="0"/>
              <a:pPr/>
              <a:t>‹#›</a:t>
            </a:fld>
            <a:endParaRPr lang="en-GB"/>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8388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9" name="Slide Number Placeholder 8"/>
          <p:cNvSpPr>
            <a:spLocks noGrp="1"/>
          </p:cNvSpPr>
          <p:nvPr>
            <p:ph type="sldNum" sz="quarter" idx="11"/>
          </p:nvPr>
        </p:nvSpPr>
        <p:spPr/>
        <p:txBody>
          <a:bodyPr/>
          <a:lstStyle/>
          <a:p>
            <a:fld id="{74BF6B46-3A7E-40CF-8AE4-3BA0EDF60E1F}" type="slidenum">
              <a:rPr lang="en-GB" smtClean="0"/>
              <a:pPr/>
              <a:t>‹#›</a:t>
            </a:fld>
            <a:endParaRPr lang="en-GB"/>
          </a:p>
        </p:txBody>
      </p:sp>
      <p:sp>
        <p:nvSpPr>
          <p:cNvPr id="10" name="Footer Placeholder 9"/>
          <p:cNvSpPr>
            <a:spLocks noGrp="1"/>
          </p:cNvSpPr>
          <p:nvPr>
            <p:ph type="ftr" sz="quarter" idx="12"/>
          </p:nvPr>
        </p:nvSpPr>
        <p:spPr/>
        <p:txBody>
          <a:bodyPr/>
          <a:lstStyle/>
          <a:p>
            <a:endParaRPr lang="en-GB">
              <a:solidFill>
                <a:srgbClr val="DFDCB7"/>
              </a:solidFill>
            </a:endParaRPr>
          </a:p>
        </p:txBody>
      </p:sp>
    </p:spTree>
    <p:extLst>
      <p:ext uri="{BB962C8B-B14F-4D97-AF65-F5344CB8AC3E}">
        <p14:creationId xmlns:p14="http://schemas.microsoft.com/office/powerpoint/2010/main" val="1528443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5" name="Footer Placeholder 4"/>
          <p:cNvSpPr>
            <a:spLocks noGrp="1"/>
          </p:cNvSpPr>
          <p:nvPr>
            <p:ph type="ftr" sz="quarter" idx="11"/>
          </p:nvPr>
        </p:nvSpPr>
        <p:spPr/>
        <p:txBody>
          <a:bodyPr/>
          <a:lstStyle/>
          <a:p>
            <a:endParaRPr lang="en-GB">
              <a:solidFill>
                <a:srgbClr val="DFDCB7"/>
              </a:solidFill>
            </a:endParaRPr>
          </a:p>
        </p:txBody>
      </p:sp>
      <p:sp>
        <p:nvSpPr>
          <p:cNvPr id="6" name="Slide Number Placeholder 5"/>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3876309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5" name="Footer Placeholder 4"/>
          <p:cNvSpPr>
            <a:spLocks noGrp="1"/>
          </p:cNvSpPr>
          <p:nvPr>
            <p:ph type="ftr" sz="quarter" idx="11"/>
          </p:nvPr>
        </p:nvSpPr>
        <p:spPr/>
        <p:txBody>
          <a:bodyPr/>
          <a:lstStyle/>
          <a:p>
            <a:endParaRPr lang="en-GB">
              <a:solidFill>
                <a:srgbClr val="DFDCB7"/>
              </a:solidFill>
            </a:endParaRPr>
          </a:p>
        </p:txBody>
      </p:sp>
      <p:sp>
        <p:nvSpPr>
          <p:cNvPr id="6" name="Slide Number Placeholder 5"/>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51423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5983288" y="5467350"/>
            <a:ext cx="1676400" cy="293688"/>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19902038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04D4517-296D-4E52-8B6C-BFF69631B6A5}" type="datetimeFigureOut">
              <a:rPr lang="en-GB" smtClean="0">
                <a:solidFill>
                  <a:srgbClr val="DFDCB7"/>
                </a:solidFill>
              </a:rPr>
              <a:pPr/>
              <a:t>2015-02-19</a:t>
            </a:fld>
            <a:endParaRPr lang="en-GB">
              <a:solidFill>
                <a:srgbClr val="DFDCB7"/>
              </a:solidFill>
            </a:endParaRPr>
          </a:p>
        </p:txBody>
      </p:sp>
      <p:sp>
        <p:nvSpPr>
          <p:cNvPr id="5" name="Footer Placeholder 4"/>
          <p:cNvSpPr>
            <a:spLocks noGrp="1"/>
          </p:cNvSpPr>
          <p:nvPr>
            <p:ph type="ftr" sz="quarter" idx="11"/>
          </p:nvPr>
        </p:nvSpPr>
        <p:spPr/>
        <p:txBody>
          <a:bodyPr/>
          <a:lstStyle/>
          <a:p>
            <a:endParaRPr lang="en-GB">
              <a:solidFill>
                <a:srgbClr val="DFDCB7"/>
              </a:solidFill>
            </a:endParaRPr>
          </a:p>
        </p:txBody>
      </p:sp>
      <p:sp>
        <p:nvSpPr>
          <p:cNvPr id="6" name="Slide Number Placeholder 5"/>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2040091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4D4517-296D-4E52-8B6C-BFF69631B6A5}" type="datetimeFigureOut">
              <a:rPr lang="en-GB" smtClean="0">
                <a:solidFill>
                  <a:srgbClr val="DFDCB7"/>
                </a:solidFill>
              </a:rPr>
              <a:pPr/>
              <a:t>2015-02-19</a:t>
            </a:fld>
            <a:endParaRPr lang="en-GB">
              <a:solidFill>
                <a:srgbClr val="DFDCB7"/>
              </a:solidFill>
            </a:endParaRPr>
          </a:p>
        </p:txBody>
      </p:sp>
      <p:sp>
        <p:nvSpPr>
          <p:cNvPr id="5" name="Footer Placeholder 4"/>
          <p:cNvSpPr>
            <a:spLocks noGrp="1"/>
          </p:cNvSpPr>
          <p:nvPr>
            <p:ph type="ftr" sz="quarter" idx="11"/>
          </p:nvPr>
        </p:nvSpPr>
        <p:spPr/>
        <p:txBody>
          <a:bodyPr/>
          <a:lstStyle/>
          <a:p>
            <a:endParaRPr lang="en-GB">
              <a:solidFill>
                <a:srgbClr val="DFDCB7"/>
              </a:solidFill>
            </a:endParaRPr>
          </a:p>
        </p:txBody>
      </p:sp>
      <p:sp>
        <p:nvSpPr>
          <p:cNvPr id="6" name="Slide Number Placeholder 5"/>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26103799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5" name="Footer Placeholder 4"/>
          <p:cNvSpPr>
            <a:spLocks noGrp="1"/>
          </p:cNvSpPr>
          <p:nvPr>
            <p:ph type="ftr" sz="quarter" idx="11"/>
          </p:nvPr>
        </p:nvSpPr>
        <p:spPr/>
        <p:txBody>
          <a:bodyPr/>
          <a:lstStyle/>
          <a:p>
            <a:endParaRPr lang="en-GB">
              <a:solidFill>
                <a:srgbClr val="DFDCB7"/>
              </a:solidFill>
            </a:endParaRPr>
          </a:p>
        </p:txBody>
      </p:sp>
      <p:sp>
        <p:nvSpPr>
          <p:cNvPr id="6" name="Slide Number Placeholder 5"/>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816908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4D4517-296D-4E52-8B6C-BFF69631B6A5}" type="datetimeFigureOut">
              <a:rPr lang="en-GB" smtClean="0">
                <a:solidFill>
                  <a:srgbClr val="DFDCB7"/>
                </a:solidFill>
              </a:rPr>
              <a:pPr/>
              <a:t>2015-02-19</a:t>
            </a:fld>
            <a:endParaRPr lang="en-GB">
              <a:solidFill>
                <a:srgbClr val="DFDCB7"/>
              </a:solidFill>
            </a:endParaRPr>
          </a:p>
        </p:txBody>
      </p:sp>
      <p:sp>
        <p:nvSpPr>
          <p:cNvPr id="6" name="Footer Placeholder 5"/>
          <p:cNvSpPr>
            <a:spLocks noGrp="1"/>
          </p:cNvSpPr>
          <p:nvPr>
            <p:ph type="ftr" sz="quarter" idx="11"/>
          </p:nvPr>
        </p:nvSpPr>
        <p:spPr/>
        <p:txBody>
          <a:bodyPr/>
          <a:lstStyle/>
          <a:p>
            <a:endParaRPr lang="en-GB">
              <a:solidFill>
                <a:srgbClr val="DFDCB7"/>
              </a:solidFill>
            </a:endParaRPr>
          </a:p>
        </p:txBody>
      </p:sp>
      <p:sp>
        <p:nvSpPr>
          <p:cNvPr id="7" name="Slide Number Placeholder 6"/>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17874824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8" name="Footer Placeholder 7"/>
          <p:cNvSpPr>
            <a:spLocks noGrp="1"/>
          </p:cNvSpPr>
          <p:nvPr>
            <p:ph type="ftr" sz="quarter" idx="11"/>
          </p:nvPr>
        </p:nvSpPr>
        <p:spPr/>
        <p:txBody>
          <a:bodyPr/>
          <a:lstStyle/>
          <a:p>
            <a:endParaRPr lang="en-GB">
              <a:solidFill>
                <a:srgbClr val="DFDCB7"/>
              </a:solidFill>
            </a:endParaRPr>
          </a:p>
        </p:txBody>
      </p:sp>
      <p:sp>
        <p:nvSpPr>
          <p:cNvPr id="9" name="Slide Number Placeholder 8"/>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3070060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4" name="Footer Placeholder 3"/>
          <p:cNvSpPr>
            <a:spLocks noGrp="1"/>
          </p:cNvSpPr>
          <p:nvPr>
            <p:ph type="ftr" sz="quarter" idx="11"/>
          </p:nvPr>
        </p:nvSpPr>
        <p:spPr/>
        <p:txBody>
          <a:bodyPr/>
          <a:lstStyle/>
          <a:p>
            <a:endParaRPr lang="en-GB">
              <a:solidFill>
                <a:srgbClr val="DFDCB7"/>
              </a:solidFill>
            </a:endParaRPr>
          </a:p>
        </p:txBody>
      </p:sp>
      <p:sp>
        <p:nvSpPr>
          <p:cNvPr id="5" name="Slide Number Placeholder 4"/>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31701988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3" name="Footer Placeholder 2"/>
          <p:cNvSpPr>
            <a:spLocks noGrp="1"/>
          </p:cNvSpPr>
          <p:nvPr>
            <p:ph type="ftr" sz="quarter" idx="11"/>
          </p:nvPr>
        </p:nvSpPr>
        <p:spPr/>
        <p:txBody>
          <a:bodyPr/>
          <a:lstStyle/>
          <a:p>
            <a:endParaRPr lang="en-GB">
              <a:solidFill>
                <a:srgbClr val="DFDCB7"/>
              </a:solidFill>
            </a:endParaRPr>
          </a:p>
        </p:txBody>
      </p:sp>
      <p:sp>
        <p:nvSpPr>
          <p:cNvPr id="4" name="Slide Number Placeholder 3"/>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2145094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6" name="Footer Placeholder 5"/>
          <p:cNvSpPr>
            <a:spLocks noGrp="1"/>
          </p:cNvSpPr>
          <p:nvPr>
            <p:ph type="ftr" sz="quarter" idx="11"/>
          </p:nvPr>
        </p:nvSpPr>
        <p:spPr/>
        <p:txBody>
          <a:bodyPr/>
          <a:lstStyle/>
          <a:p>
            <a:endParaRPr lang="en-GB">
              <a:solidFill>
                <a:srgbClr val="DFDCB7"/>
              </a:solidFill>
            </a:endParaRPr>
          </a:p>
        </p:txBody>
      </p:sp>
      <p:sp>
        <p:nvSpPr>
          <p:cNvPr id="7" name="Slide Number Placeholder 6"/>
          <p:cNvSpPr>
            <a:spLocks noGrp="1"/>
          </p:cNvSpPr>
          <p:nvPr>
            <p:ph type="sldNum" sz="quarter" idx="12"/>
          </p:nvPr>
        </p:nvSpPr>
        <p:spPr/>
        <p:txBody>
          <a:bodyPr/>
          <a:lstStyle/>
          <a:p>
            <a:fld id="{74BF6B46-3A7E-40CF-8AE4-3BA0EDF60E1F}" type="slidenum">
              <a:rPr lang="en-GB" smtClean="0"/>
              <a:pPr/>
              <a:t>‹#›</a:t>
            </a:fld>
            <a:endParaRPr lang="en-GB"/>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1500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9" name="Slide Number Placeholder 8"/>
          <p:cNvSpPr>
            <a:spLocks noGrp="1"/>
          </p:cNvSpPr>
          <p:nvPr>
            <p:ph type="sldNum" sz="quarter" idx="11"/>
          </p:nvPr>
        </p:nvSpPr>
        <p:spPr/>
        <p:txBody>
          <a:bodyPr/>
          <a:lstStyle/>
          <a:p>
            <a:fld id="{74BF6B46-3A7E-40CF-8AE4-3BA0EDF60E1F}" type="slidenum">
              <a:rPr lang="en-GB" smtClean="0"/>
              <a:pPr/>
              <a:t>‹#›</a:t>
            </a:fld>
            <a:endParaRPr lang="en-GB"/>
          </a:p>
        </p:txBody>
      </p:sp>
      <p:sp>
        <p:nvSpPr>
          <p:cNvPr id="10" name="Footer Placeholder 9"/>
          <p:cNvSpPr>
            <a:spLocks noGrp="1"/>
          </p:cNvSpPr>
          <p:nvPr>
            <p:ph type="ftr" sz="quarter" idx="12"/>
          </p:nvPr>
        </p:nvSpPr>
        <p:spPr/>
        <p:txBody>
          <a:bodyPr/>
          <a:lstStyle/>
          <a:p>
            <a:endParaRPr lang="en-GB">
              <a:solidFill>
                <a:srgbClr val="DFDCB7"/>
              </a:solidFill>
            </a:endParaRPr>
          </a:p>
        </p:txBody>
      </p:sp>
    </p:spTree>
    <p:extLst>
      <p:ext uri="{BB962C8B-B14F-4D97-AF65-F5344CB8AC3E}">
        <p14:creationId xmlns:p14="http://schemas.microsoft.com/office/powerpoint/2010/main" val="1184060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5" name="Footer Placeholder 4"/>
          <p:cNvSpPr>
            <a:spLocks noGrp="1"/>
          </p:cNvSpPr>
          <p:nvPr>
            <p:ph type="ftr" sz="quarter" idx="11"/>
          </p:nvPr>
        </p:nvSpPr>
        <p:spPr/>
        <p:txBody>
          <a:bodyPr/>
          <a:lstStyle/>
          <a:p>
            <a:endParaRPr lang="en-GB">
              <a:solidFill>
                <a:srgbClr val="DFDCB7"/>
              </a:solidFill>
            </a:endParaRPr>
          </a:p>
        </p:txBody>
      </p:sp>
      <p:sp>
        <p:nvSpPr>
          <p:cNvPr id="6" name="Slide Number Placeholder 5"/>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229448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5983288" y="5467350"/>
            <a:ext cx="1676400" cy="293688"/>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26464132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sz="2400">
              <a:solidFill>
                <a:srgbClr val="000000"/>
              </a:solidFill>
              <a:latin typeface="Times New Roman" pitchFamily="18" charset="0"/>
              <a:cs typeface="Arial" charset="0"/>
            </a:endParaRPr>
          </a:p>
        </p:txBody>
      </p:sp>
      <p:sp>
        <p:nvSpPr>
          <p:cNvPr id="5" name="Footer Placeholder 4"/>
          <p:cNvSpPr>
            <a:spLocks noGrp="1"/>
          </p:cNvSpPr>
          <p:nvPr>
            <p:ph type="ftr" sz="quarter" idx="11"/>
          </p:nvPr>
        </p:nvSpPr>
        <p:spPr/>
        <p:txBody>
          <a:bodyPr/>
          <a:lstStyle/>
          <a:p>
            <a:endParaRPr lang="en-GB">
              <a:solidFill>
                <a:srgbClr val="DFDCB7"/>
              </a:solidFill>
            </a:endParaRPr>
          </a:p>
        </p:txBody>
      </p:sp>
      <p:sp>
        <p:nvSpPr>
          <p:cNvPr id="6" name="Slide Number Placeholder 5"/>
          <p:cNvSpPr>
            <a:spLocks noGrp="1"/>
          </p:cNvSpPr>
          <p:nvPr>
            <p:ph type="sldNum" sz="quarter" idx="12"/>
          </p:nvPr>
        </p:nvSpPr>
        <p:spPr/>
        <p:txBody>
          <a:bodyPr/>
          <a:lstStyle/>
          <a:p>
            <a:fld id="{74BF6B46-3A7E-40CF-8AE4-3BA0EDF60E1F}" type="slidenum">
              <a:rPr lang="en-GB" smtClean="0"/>
              <a:pPr/>
              <a:t>‹#›</a:t>
            </a:fld>
            <a:endParaRPr lang="en-GB"/>
          </a:p>
        </p:txBody>
      </p:sp>
    </p:spTree>
    <p:extLst>
      <p:ext uri="{BB962C8B-B14F-4D97-AF65-F5344CB8AC3E}">
        <p14:creationId xmlns:p14="http://schemas.microsoft.com/office/powerpoint/2010/main" val="4003410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A0D32B1-5B18-4BB2-8308-986EFE3CE4E0}" type="datetime1">
              <a:rPr lang="en-US" altLang="en-US"/>
              <a:pPr/>
              <a:t>2/19/2015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001EB85-46F2-4F31-9B4A-2007F1B40437}" type="slidenum">
              <a:rPr lang="en-US" altLang="en-US"/>
              <a:pPr/>
              <a:t>‹#›</a:t>
            </a:fld>
            <a:endParaRPr lang="en-US" altLang="en-US"/>
          </a:p>
        </p:txBody>
      </p:sp>
    </p:spTree>
    <p:extLst>
      <p:ext uri="{BB962C8B-B14F-4D97-AF65-F5344CB8AC3E}">
        <p14:creationId xmlns:p14="http://schemas.microsoft.com/office/powerpoint/2010/main" val="3475788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lvl1pPr>
              <a:defRPr/>
            </a:lvl1pPr>
          </a:lstStyle>
          <a:p>
            <a:fld id="{1C320BFB-C370-4449-9BA6-5B57CAAAF132}" type="datetime1">
              <a:rPr lang="en-US" altLang="en-US"/>
              <a:pPr/>
              <a:t>2/19/2015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A684C3-90E6-4787-88EF-513EFD45AB2C}" type="slidenum">
              <a:rPr lang="en-US" altLang="en-US"/>
              <a:pPr/>
              <a:t>‹#›</a:t>
            </a:fld>
            <a:endParaRPr lang="en-US" altLang="en-US"/>
          </a:p>
        </p:txBody>
      </p:sp>
    </p:spTree>
    <p:extLst>
      <p:ext uri="{BB962C8B-B14F-4D97-AF65-F5344CB8AC3E}">
        <p14:creationId xmlns:p14="http://schemas.microsoft.com/office/powerpoint/2010/main" val="27237380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Click to edit Master text styles</a:t>
            </a:r>
          </a:p>
        </p:txBody>
      </p:sp>
      <p:sp>
        <p:nvSpPr>
          <p:cNvPr id="4" name="Date Placeholder 3"/>
          <p:cNvSpPr>
            <a:spLocks noGrp="1"/>
          </p:cNvSpPr>
          <p:nvPr>
            <p:ph type="dt" sz="half" idx="10"/>
          </p:nvPr>
        </p:nvSpPr>
        <p:spPr/>
        <p:txBody>
          <a:bodyPr/>
          <a:lstStyle>
            <a:lvl1pPr>
              <a:defRPr/>
            </a:lvl1pPr>
          </a:lstStyle>
          <a:p>
            <a:fld id="{0FC043E9-AB9B-4325-B4A5-685515479571}" type="datetime1">
              <a:rPr lang="en-US" altLang="en-US"/>
              <a:pPr/>
              <a:t>2/19/2015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5521DC-0DE9-4C84-B7E1-BD9BDA56A924}" type="slidenum">
              <a:rPr lang="en-US" altLang="en-US"/>
              <a:pPr/>
              <a:t>‹#›</a:t>
            </a:fld>
            <a:endParaRPr lang="en-US" altLang="en-US"/>
          </a:p>
        </p:txBody>
      </p:sp>
    </p:spTree>
    <p:extLst>
      <p:ext uri="{BB962C8B-B14F-4D97-AF65-F5344CB8AC3E}">
        <p14:creationId xmlns:p14="http://schemas.microsoft.com/office/powerpoint/2010/main" val="10200953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Date Placeholder 3"/>
          <p:cNvSpPr>
            <a:spLocks noGrp="1"/>
          </p:cNvSpPr>
          <p:nvPr>
            <p:ph type="dt" sz="half" idx="10"/>
          </p:nvPr>
        </p:nvSpPr>
        <p:spPr/>
        <p:txBody>
          <a:bodyPr/>
          <a:lstStyle>
            <a:lvl1pPr>
              <a:defRPr/>
            </a:lvl1pPr>
          </a:lstStyle>
          <a:p>
            <a:fld id="{5D4904C2-3CD2-4DC8-9380-ECC166D81418}" type="datetime1">
              <a:rPr lang="en-US" altLang="en-US"/>
              <a:pPr/>
              <a:t>2/19/2015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233F0B2-BEDA-4475-9C02-29815CD54E0E}" type="slidenum">
              <a:rPr lang="en-US" altLang="en-US"/>
              <a:pPr/>
              <a:t>‹#›</a:t>
            </a:fld>
            <a:endParaRPr lang="en-US" altLang="en-US"/>
          </a:p>
        </p:txBody>
      </p:sp>
    </p:spTree>
    <p:extLst>
      <p:ext uri="{BB962C8B-B14F-4D97-AF65-F5344CB8AC3E}">
        <p14:creationId xmlns:p14="http://schemas.microsoft.com/office/powerpoint/2010/main" val="3866090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7" name="Date Placeholder 3"/>
          <p:cNvSpPr>
            <a:spLocks noGrp="1"/>
          </p:cNvSpPr>
          <p:nvPr>
            <p:ph type="dt" sz="half" idx="10"/>
          </p:nvPr>
        </p:nvSpPr>
        <p:spPr/>
        <p:txBody>
          <a:bodyPr/>
          <a:lstStyle>
            <a:lvl1pPr>
              <a:defRPr/>
            </a:lvl1pPr>
          </a:lstStyle>
          <a:p>
            <a:fld id="{EB8F171B-7C30-48F5-887C-E94BDB6B4448}" type="datetime1">
              <a:rPr lang="en-US" altLang="en-US"/>
              <a:pPr/>
              <a:t>2/19/2015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87973B4-48FB-4D19-A8D9-AE54ECF6D5BE}" type="slidenum">
              <a:rPr lang="en-US" altLang="en-US"/>
              <a:pPr/>
              <a:t>‹#›</a:t>
            </a:fld>
            <a:endParaRPr lang="en-US" altLang="en-US"/>
          </a:p>
        </p:txBody>
      </p:sp>
    </p:spTree>
    <p:extLst>
      <p:ext uri="{BB962C8B-B14F-4D97-AF65-F5344CB8AC3E}">
        <p14:creationId xmlns:p14="http://schemas.microsoft.com/office/powerpoint/2010/main" val="2006269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D04EF90-2911-41E6-B278-B246FC527A86}" type="datetime1">
              <a:rPr lang="en-US" altLang="en-US"/>
              <a:pPr/>
              <a:t>2/19/2015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DDBBCB08-6CA7-460F-9049-408F59C8DA38}" type="slidenum">
              <a:rPr lang="en-US" altLang="en-US"/>
              <a:pPr/>
              <a:t>‹#›</a:t>
            </a:fld>
            <a:endParaRPr lang="en-US" altLang="en-US"/>
          </a:p>
        </p:txBody>
      </p:sp>
    </p:spTree>
    <p:extLst>
      <p:ext uri="{BB962C8B-B14F-4D97-AF65-F5344CB8AC3E}">
        <p14:creationId xmlns:p14="http://schemas.microsoft.com/office/powerpoint/2010/main" val="21060189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00B4847-461C-4EF5-AA20-53ABFF6D8AA9}" type="datetime1">
              <a:rPr lang="en-US" altLang="en-US"/>
              <a:pPr/>
              <a:t>2/19/2015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31AD450-06F0-44C6-B523-13E28C938734}" type="slidenum">
              <a:rPr lang="en-US" altLang="en-US"/>
              <a:pPr/>
              <a:t>‹#›</a:t>
            </a:fld>
            <a:endParaRPr lang="en-US" altLang="en-US"/>
          </a:p>
        </p:txBody>
      </p:sp>
    </p:spTree>
    <p:extLst>
      <p:ext uri="{BB962C8B-B14F-4D97-AF65-F5344CB8AC3E}">
        <p14:creationId xmlns:p14="http://schemas.microsoft.com/office/powerpoint/2010/main" val="3174975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3"/>
          <p:cNvSpPr>
            <a:spLocks noGrp="1"/>
          </p:cNvSpPr>
          <p:nvPr>
            <p:ph type="dt" sz="half" idx="10"/>
          </p:nvPr>
        </p:nvSpPr>
        <p:spPr/>
        <p:txBody>
          <a:bodyPr/>
          <a:lstStyle>
            <a:lvl1pPr>
              <a:defRPr/>
            </a:lvl1pPr>
          </a:lstStyle>
          <a:p>
            <a:fld id="{1B16525A-C736-4ADD-A98C-009F097A689B}" type="datetime1">
              <a:rPr lang="en-US" altLang="en-US"/>
              <a:pPr/>
              <a:t>2/19/2015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AF699A8-D3A1-4B8C-8E8E-FE0CC0E1D19D}" type="slidenum">
              <a:rPr lang="en-US" altLang="en-US"/>
              <a:pPr/>
              <a:t>‹#›</a:t>
            </a:fld>
            <a:endParaRPr lang="en-US" altLang="en-US"/>
          </a:p>
        </p:txBody>
      </p:sp>
    </p:spTree>
    <p:extLst>
      <p:ext uri="{BB962C8B-B14F-4D97-AF65-F5344CB8AC3E}">
        <p14:creationId xmlns:p14="http://schemas.microsoft.com/office/powerpoint/2010/main" val="18201786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3"/>
          <p:cNvSpPr>
            <a:spLocks noGrp="1"/>
          </p:cNvSpPr>
          <p:nvPr>
            <p:ph type="dt" sz="half" idx="10"/>
          </p:nvPr>
        </p:nvSpPr>
        <p:spPr/>
        <p:txBody>
          <a:bodyPr/>
          <a:lstStyle>
            <a:lvl1pPr>
              <a:defRPr/>
            </a:lvl1pPr>
          </a:lstStyle>
          <a:p>
            <a:fld id="{BB093503-48CC-44D6-B357-E173A36745C7}" type="datetime1">
              <a:rPr lang="en-US" altLang="en-US"/>
              <a:pPr/>
              <a:t>2/19/2015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64F07F5-DD32-4D7C-8205-93EFFDDA4394}" type="slidenum">
              <a:rPr lang="en-US" altLang="en-US"/>
              <a:pPr/>
              <a:t>‹#›</a:t>
            </a:fld>
            <a:endParaRPr lang="en-US" altLang="en-US"/>
          </a:p>
        </p:txBody>
      </p:sp>
    </p:spTree>
    <p:extLst>
      <p:ext uri="{BB962C8B-B14F-4D97-AF65-F5344CB8AC3E}">
        <p14:creationId xmlns:p14="http://schemas.microsoft.com/office/powerpoint/2010/main" val="3747385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983288" y="5467350"/>
            <a:ext cx="1676400" cy="293688"/>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1967839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lvl1pPr>
              <a:defRPr/>
            </a:lvl1pPr>
          </a:lstStyle>
          <a:p>
            <a:fld id="{60369B67-1ACB-4F09-91B8-5781445BBCB9}" type="datetime1">
              <a:rPr lang="en-US" altLang="en-US"/>
              <a:pPr/>
              <a:t>2/19/2015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C56A2DD-2E63-4637-82F8-8E83D74A5A51}" type="slidenum">
              <a:rPr lang="en-US" altLang="en-US"/>
              <a:pPr/>
              <a:t>‹#›</a:t>
            </a:fld>
            <a:endParaRPr lang="en-US" altLang="en-US"/>
          </a:p>
        </p:txBody>
      </p:sp>
    </p:spTree>
    <p:extLst>
      <p:ext uri="{BB962C8B-B14F-4D97-AF65-F5344CB8AC3E}">
        <p14:creationId xmlns:p14="http://schemas.microsoft.com/office/powerpoint/2010/main" val="1453176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lvl1pPr>
              <a:defRPr/>
            </a:lvl1pPr>
          </a:lstStyle>
          <a:p>
            <a:fld id="{A659F265-FD87-4028-8F7F-8BEF1C34B768}" type="datetime1">
              <a:rPr lang="en-US" altLang="en-US"/>
              <a:pPr/>
              <a:t>2/19/2015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631052-D428-40B4-AC0B-EF5A55D20BA0}" type="slidenum">
              <a:rPr lang="en-US" altLang="en-US"/>
              <a:pPr/>
              <a:t>‹#›</a:t>
            </a:fld>
            <a:endParaRPr lang="en-US" altLang="en-US"/>
          </a:p>
        </p:txBody>
      </p:sp>
    </p:spTree>
    <p:extLst>
      <p:ext uri="{BB962C8B-B14F-4D97-AF65-F5344CB8AC3E}">
        <p14:creationId xmlns:p14="http://schemas.microsoft.com/office/powerpoint/2010/main" val="13275235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5" name="Espace réservé du contenu 4"/>
          <p:cNvSpPr>
            <a:spLocks noGrp="1"/>
          </p:cNvSpPr>
          <p:nvPr>
            <p:ph sz="quarter" idx="3"/>
          </p:nvPr>
        </p:nvSpPr>
        <p:spPr>
          <a:xfrm>
            <a:off x="4648200" y="3962400"/>
            <a:ext cx="3810000" cy="1981200"/>
          </a:xfrm>
          <a:prstGeom prst="rect">
            <a:avLst/>
          </a:prstGeo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err="1" smtClean="0"/>
              <a:t>Cinquièmeniveau</a:t>
            </a:r>
            <a:endParaRPr lang="fr-FR" dirty="0"/>
          </a:p>
        </p:txBody>
      </p:sp>
      <p:sp>
        <p:nvSpPr>
          <p:cNvPr id="2" name="Titre 1"/>
          <p:cNvSpPr>
            <a:spLocks noGrp="1"/>
          </p:cNvSpPr>
          <p:nvPr>
            <p:ph type="title"/>
          </p:nvPr>
        </p:nvSpPr>
        <p:spPr>
          <a:xfrm>
            <a:off x="685800" y="609600"/>
            <a:ext cx="77724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685800" y="1828800"/>
            <a:ext cx="3810000" cy="411480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828800"/>
            <a:ext cx="3810000" cy="198120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6"/>
          <p:cNvSpPr>
            <a:spLocks noGrp="1"/>
          </p:cNvSpPr>
          <p:nvPr>
            <p:ph type="ftr" sz="quarter" idx="10"/>
          </p:nvPr>
        </p:nvSpPr>
        <p:spPr>
          <a:xfrm>
            <a:off x="3124200" y="6248400"/>
            <a:ext cx="2895600" cy="457200"/>
          </a:xfrm>
        </p:spPr>
        <p:txBody>
          <a:bodyPr/>
          <a:lstStyle>
            <a:lvl1pPr>
              <a:defRPr>
                <a:solidFill>
                  <a:schemeClr val="tx1">
                    <a:tint val="75000"/>
                  </a:schemeClr>
                </a:solidFill>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7246832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1663" cy="1136650"/>
          </a:xfrm>
        </p:spPr>
        <p:txBody>
          <a:bodyPr/>
          <a:lstStyle/>
          <a:p>
            <a:r>
              <a:rPr lang="fr-FR" smtClean="0"/>
              <a:t>Modifiez le style du titre</a:t>
            </a:r>
            <a:endParaRPr lang="fr-FR"/>
          </a:p>
        </p:txBody>
      </p:sp>
    </p:spTree>
    <p:extLst>
      <p:ext uri="{BB962C8B-B14F-4D97-AF65-F5344CB8AC3E}">
        <p14:creationId xmlns:p14="http://schemas.microsoft.com/office/powerpoint/2010/main" val="2724521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7255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94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4851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4968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6087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7299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983288" y="5467350"/>
            <a:ext cx="1676400" cy="293688"/>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15190305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4977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376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2206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6956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5664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55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8224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4345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2407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4736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983288" y="5467350"/>
            <a:ext cx="1676400" cy="293688"/>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1963817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7668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4956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3022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6143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2872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325184-9181-436D-90FB-273DA04EDCBF}" type="datetimeFigureOut">
              <a:rPr lang="en-GB" smtClean="0">
                <a:solidFill>
                  <a:prstClr val="black">
                    <a:tint val="75000"/>
                  </a:prstClr>
                </a:solidFill>
              </a:rPr>
              <a:pPr/>
              <a:t>2015-02-19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24B447-2EB0-446E-B713-F97BE1EEA5C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2721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8.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1.jp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1.jp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0DF"/>
        </a:solidFill>
        <a:effectLst/>
      </p:bgPr>
    </p:bg>
    <p:spTree>
      <p:nvGrpSpPr>
        <p:cNvPr id="1" name=""/>
        <p:cNvGrpSpPr/>
        <p:nvPr/>
      </p:nvGrpSpPr>
      <p:grpSpPr>
        <a:xfrm>
          <a:off x="0" y="0"/>
          <a:ext cx="0" cy="0"/>
          <a:chOff x="0" y="0"/>
          <a:chExt cx="0" cy="0"/>
        </a:xfrm>
      </p:grpSpPr>
      <p:pic>
        <p:nvPicPr>
          <p:cNvPr id="1026"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hidden">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0" descr="untitled"/>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1" descr="IAEA logo"/>
          <p:cNvPicPr>
            <a:picLocks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5100" y="6199188"/>
            <a:ext cx="695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Grp="1" noChangeArrowheads="1"/>
          </p:cNvSpPr>
          <p:nvPr>
            <p:ph type="title"/>
          </p:nvPr>
        </p:nvSpPr>
        <p:spPr bwMode="black">
          <a:xfrm>
            <a:off x="282575" y="98425"/>
            <a:ext cx="853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30" name="Rectangle 6"/>
          <p:cNvSpPr>
            <a:spLocks noGrp="1" noChangeArrowheads="1"/>
          </p:cNvSpPr>
          <p:nvPr>
            <p:ph type="body" idx="1"/>
          </p:nvPr>
        </p:nvSpPr>
        <p:spPr bwMode="gray">
          <a:xfrm>
            <a:off x="274638" y="1524000"/>
            <a:ext cx="859313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1" name="Text Box 15"/>
          <p:cNvSpPr txBox="1">
            <a:spLocks noChangeArrowheads="1"/>
          </p:cNvSpPr>
          <p:nvPr userDrawn="1"/>
        </p:nvSpPr>
        <p:spPr bwMode="auto">
          <a:xfrm>
            <a:off x="828675" y="6400800"/>
            <a:ext cx="332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GB" altLang="ja-JP" sz="1200" b="1" smtClean="0">
                <a:solidFill>
                  <a:srgbClr val="19469D"/>
                </a:solidFill>
                <a:latin typeface="Arial" charset="0"/>
                <a:ea typeface="MS PGothic" pitchFamily="34" charset="-128"/>
                <a:cs typeface="Arial" charset="0"/>
              </a:rPr>
              <a:t>International Atomic Energy Agency</a:t>
            </a:r>
          </a:p>
          <a:p>
            <a:pPr eaLnBrk="1" hangingPunct="1">
              <a:defRPr/>
            </a:pPr>
            <a:r>
              <a:rPr lang="en-GB" altLang="ja-JP" sz="1200" b="1" smtClean="0">
                <a:solidFill>
                  <a:srgbClr val="19469D"/>
                </a:solidFill>
                <a:latin typeface="Arial" charset="0"/>
                <a:ea typeface="MS PGothic" pitchFamily="34" charset="-128"/>
                <a:cs typeface="Arial" charset="0"/>
              </a:rPr>
              <a:t>Dept. of Nuclear Sciences and Applications</a:t>
            </a:r>
          </a:p>
        </p:txBody>
      </p:sp>
      <p:sp>
        <p:nvSpPr>
          <p:cNvPr id="1032" name="Text Box 16"/>
          <p:cNvSpPr txBox="1">
            <a:spLocks noChangeArrowheads="1"/>
          </p:cNvSpPr>
          <p:nvPr userDrawn="1"/>
        </p:nvSpPr>
        <p:spPr bwMode="auto">
          <a:xfrm>
            <a:off x="6564313" y="6400800"/>
            <a:ext cx="21002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altLang="ja-JP" sz="1200" b="1" smtClean="0">
                <a:solidFill>
                  <a:srgbClr val="19469D"/>
                </a:solidFill>
                <a:latin typeface="Arial" charset="0"/>
                <a:ea typeface="MS PGothic" pitchFamily="34" charset="-128"/>
                <a:cs typeface="Arial" charset="0"/>
              </a:rPr>
              <a:t>Environment Laboratories</a:t>
            </a:r>
          </a:p>
          <a:p>
            <a:pPr algn="ctr" eaLnBrk="1" hangingPunct="1">
              <a:defRPr/>
            </a:pPr>
            <a:r>
              <a:rPr lang="en-GB" altLang="ja-JP" sz="1200" b="1" smtClean="0">
                <a:solidFill>
                  <a:srgbClr val="19469D"/>
                </a:solidFill>
                <a:latin typeface="Arial" charset="0"/>
                <a:ea typeface="MS PGothic" pitchFamily="34" charset="-128"/>
                <a:cs typeface="Arial" charset="0"/>
              </a:rPr>
              <a:t>Monaco &amp; Seibersdorf</a:t>
            </a:r>
          </a:p>
        </p:txBody>
      </p:sp>
    </p:spTree>
  </p:cSld>
  <p:clrMap bg1="lt1" tx1="dk1" bg2="lt2" tx2="dk2" accent1="accent1" accent2="accent2" accent3="accent3" accent4="accent4" accent5="accent5" accent6="accent6" hlink="hlink" folHlink="folHlink"/>
  <p:sldLayoutIdLst>
    <p:sldLayoutId id="2147484772" r:id="rId1"/>
    <p:sldLayoutId id="2147484770" r:id="rId2"/>
    <p:sldLayoutId id="2147484773" r:id="rId3"/>
    <p:sldLayoutId id="2147484771" r:id="rId4"/>
    <p:sldLayoutId id="2147484774" r:id="rId5"/>
    <p:sldLayoutId id="2147484775" r:id="rId6"/>
    <p:sldLayoutId id="2147484776" r:id="rId7"/>
    <p:sldLayoutId id="2147484777" r:id="rId8"/>
    <p:sldLayoutId id="2147484778" r:id="rId9"/>
    <p:sldLayoutId id="2147484779" r:id="rId10"/>
    <p:sldLayoutId id="2147484780" r:id="rId11"/>
    <p:sldLayoutId id="2147484781" r:id="rId12"/>
    <p:sldLayoutId id="2147484782" r:id="rId13"/>
  </p:sldLayoutIdLst>
  <p:txStyles>
    <p:titleStyle>
      <a:lvl1pPr algn="l" rtl="0" eaLnBrk="0" fontAlgn="base" hangingPunct="0">
        <a:spcBef>
          <a:spcPct val="20000"/>
        </a:spcBef>
        <a:spcAft>
          <a:spcPct val="0"/>
        </a:spcAft>
        <a:defRPr sz="3600" b="1">
          <a:solidFill>
            <a:schemeClr val="tx2"/>
          </a:solidFill>
          <a:latin typeface="+mj-lt"/>
          <a:ea typeface="+mj-ea"/>
          <a:cs typeface="+mj-cs"/>
        </a:defRPr>
      </a:lvl1pPr>
      <a:lvl2pPr algn="l" rtl="0" eaLnBrk="0" fontAlgn="base" hangingPunct="0">
        <a:spcBef>
          <a:spcPct val="20000"/>
        </a:spcBef>
        <a:spcAft>
          <a:spcPct val="0"/>
        </a:spcAft>
        <a:defRPr sz="3600" b="1">
          <a:solidFill>
            <a:schemeClr val="tx2"/>
          </a:solidFill>
          <a:latin typeface="Arial" charset="0"/>
        </a:defRPr>
      </a:lvl2pPr>
      <a:lvl3pPr algn="l" rtl="0" eaLnBrk="0" fontAlgn="base" hangingPunct="0">
        <a:spcBef>
          <a:spcPct val="20000"/>
        </a:spcBef>
        <a:spcAft>
          <a:spcPct val="0"/>
        </a:spcAft>
        <a:defRPr sz="3600" b="1">
          <a:solidFill>
            <a:schemeClr val="tx2"/>
          </a:solidFill>
          <a:latin typeface="Arial" charset="0"/>
        </a:defRPr>
      </a:lvl3pPr>
      <a:lvl4pPr algn="l" rtl="0" eaLnBrk="0" fontAlgn="base" hangingPunct="0">
        <a:spcBef>
          <a:spcPct val="20000"/>
        </a:spcBef>
        <a:spcAft>
          <a:spcPct val="0"/>
        </a:spcAft>
        <a:defRPr sz="3600" b="1">
          <a:solidFill>
            <a:schemeClr val="tx2"/>
          </a:solidFill>
          <a:latin typeface="Arial" charset="0"/>
        </a:defRPr>
      </a:lvl4pPr>
      <a:lvl5pPr algn="l" rtl="0" eaLnBrk="0" fontAlgn="base" hangingPunct="0">
        <a:spcBef>
          <a:spcPct val="20000"/>
        </a:spcBef>
        <a:spcAft>
          <a:spcPct val="0"/>
        </a:spcAft>
        <a:defRPr sz="3600" b="1">
          <a:solidFill>
            <a:schemeClr val="tx2"/>
          </a:solidFill>
          <a:latin typeface="Arial" charset="0"/>
        </a:defRPr>
      </a:lvl5pPr>
      <a:lvl6pPr marL="457200" algn="l" rtl="0" fontAlgn="base">
        <a:spcBef>
          <a:spcPct val="20000"/>
        </a:spcBef>
        <a:spcAft>
          <a:spcPct val="0"/>
        </a:spcAft>
        <a:defRPr sz="3600" b="1">
          <a:solidFill>
            <a:schemeClr val="tx2"/>
          </a:solidFill>
          <a:latin typeface="Arial" charset="0"/>
        </a:defRPr>
      </a:lvl6pPr>
      <a:lvl7pPr marL="914400" algn="l" rtl="0" fontAlgn="base">
        <a:spcBef>
          <a:spcPct val="20000"/>
        </a:spcBef>
        <a:spcAft>
          <a:spcPct val="0"/>
        </a:spcAft>
        <a:defRPr sz="3600" b="1">
          <a:solidFill>
            <a:schemeClr val="tx2"/>
          </a:solidFill>
          <a:latin typeface="Arial" charset="0"/>
        </a:defRPr>
      </a:lvl7pPr>
      <a:lvl8pPr marL="1371600" algn="l" rtl="0" fontAlgn="base">
        <a:spcBef>
          <a:spcPct val="20000"/>
        </a:spcBef>
        <a:spcAft>
          <a:spcPct val="0"/>
        </a:spcAft>
        <a:defRPr sz="3600" b="1">
          <a:solidFill>
            <a:schemeClr val="tx2"/>
          </a:solidFill>
          <a:latin typeface="Arial" charset="0"/>
        </a:defRPr>
      </a:lvl8pPr>
      <a:lvl9pPr marL="1828800" algn="l" rtl="0" fontAlgn="base">
        <a:spcBef>
          <a:spcPct val="2000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11000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folHlink"/>
        </a:buClr>
        <a:buSzPct val="110000"/>
        <a:buChar char="•"/>
        <a:defRPr sz="2800">
          <a:solidFill>
            <a:schemeClr val="tx2"/>
          </a:solidFill>
          <a:latin typeface="+mn-lt"/>
        </a:defRPr>
      </a:lvl2pPr>
      <a:lvl3pPr marL="1143000" indent="-228600" algn="l" rtl="0" eaLnBrk="0" fontAlgn="base" hangingPunct="0">
        <a:spcBef>
          <a:spcPct val="20000"/>
        </a:spcBef>
        <a:spcAft>
          <a:spcPct val="0"/>
        </a:spcAft>
        <a:buClr>
          <a:schemeClr val="folHlink"/>
        </a:buClr>
        <a:buSzPct val="110000"/>
        <a:buChar char="•"/>
        <a:defRPr sz="2400">
          <a:solidFill>
            <a:schemeClr val="tx2"/>
          </a:solidFill>
          <a:latin typeface="+mn-lt"/>
        </a:defRPr>
      </a:lvl3pPr>
      <a:lvl4pPr marL="1600200" indent="-228600" algn="l" rtl="0" eaLnBrk="0" fontAlgn="base" hangingPunct="0">
        <a:spcBef>
          <a:spcPct val="20000"/>
        </a:spcBef>
        <a:spcAft>
          <a:spcPct val="0"/>
        </a:spcAft>
        <a:buClr>
          <a:schemeClr val="folHlink"/>
        </a:buClr>
        <a:buSzPct val="110000"/>
        <a:buChar char="•"/>
        <a:defRPr sz="2400">
          <a:solidFill>
            <a:schemeClr val="tx2"/>
          </a:solidFill>
          <a:latin typeface="+mn-lt"/>
        </a:defRPr>
      </a:lvl4pPr>
      <a:lvl5pPr marL="2057400" indent="-228600" algn="l" rtl="0" eaLnBrk="0" fontAlgn="base" hangingPunct="0">
        <a:spcBef>
          <a:spcPct val="20000"/>
        </a:spcBef>
        <a:spcAft>
          <a:spcPct val="0"/>
        </a:spcAft>
        <a:buClr>
          <a:schemeClr val="folHlink"/>
        </a:buClr>
        <a:buSzPct val="110000"/>
        <a:buChar char="•"/>
        <a:defRPr sz="2400">
          <a:solidFill>
            <a:schemeClr val="tx2"/>
          </a:solidFill>
          <a:latin typeface="+mn-lt"/>
        </a:defRPr>
      </a:lvl5pPr>
      <a:lvl6pPr marL="2514600" indent="-228600" algn="l" rtl="0" fontAlgn="base">
        <a:spcBef>
          <a:spcPct val="20000"/>
        </a:spcBef>
        <a:spcAft>
          <a:spcPct val="0"/>
        </a:spcAft>
        <a:buClr>
          <a:schemeClr val="folHlink"/>
        </a:buClr>
        <a:buSzPct val="110000"/>
        <a:buChar char="•"/>
        <a:defRPr sz="2400">
          <a:solidFill>
            <a:schemeClr val="tx2"/>
          </a:solidFill>
          <a:latin typeface="+mn-lt"/>
        </a:defRPr>
      </a:lvl6pPr>
      <a:lvl7pPr marL="2971800" indent="-228600" algn="l" rtl="0" fontAlgn="base">
        <a:spcBef>
          <a:spcPct val="20000"/>
        </a:spcBef>
        <a:spcAft>
          <a:spcPct val="0"/>
        </a:spcAft>
        <a:buClr>
          <a:schemeClr val="folHlink"/>
        </a:buClr>
        <a:buSzPct val="110000"/>
        <a:buChar char="•"/>
        <a:defRPr sz="2400">
          <a:solidFill>
            <a:schemeClr val="tx2"/>
          </a:solidFill>
          <a:latin typeface="+mn-lt"/>
        </a:defRPr>
      </a:lvl7pPr>
      <a:lvl8pPr marL="3429000" indent="-228600" algn="l" rtl="0" fontAlgn="base">
        <a:spcBef>
          <a:spcPct val="20000"/>
        </a:spcBef>
        <a:spcAft>
          <a:spcPct val="0"/>
        </a:spcAft>
        <a:buClr>
          <a:schemeClr val="folHlink"/>
        </a:buClr>
        <a:buSzPct val="110000"/>
        <a:buChar char="•"/>
        <a:defRPr sz="2400">
          <a:solidFill>
            <a:schemeClr val="tx2"/>
          </a:solidFill>
          <a:latin typeface="+mn-lt"/>
        </a:defRPr>
      </a:lvl8pPr>
      <a:lvl9pPr marL="3886200" indent="-228600" algn="l" rtl="0" fontAlgn="base">
        <a:spcBef>
          <a:spcPct val="20000"/>
        </a:spcBef>
        <a:spcAft>
          <a:spcPct val="0"/>
        </a:spcAft>
        <a:buClr>
          <a:schemeClr val="folHlink"/>
        </a:buClr>
        <a:buSzPct val="110000"/>
        <a:buChar char="•"/>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0DF"/>
        </a:solidFill>
        <a:effectLst/>
      </p:bgPr>
    </p:bg>
    <p:spTree>
      <p:nvGrpSpPr>
        <p:cNvPr id="1" name=""/>
        <p:cNvGrpSpPr/>
        <p:nvPr/>
      </p:nvGrpSpPr>
      <p:grpSpPr>
        <a:xfrm>
          <a:off x="0" y="0"/>
          <a:ext cx="0" cy="0"/>
          <a:chOff x="0" y="0"/>
          <a:chExt cx="0" cy="0"/>
        </a:xfrm>
      </p:grpSpPr>
      <p:pic>
        <p:nvPicPr>
          <p:cNvPr id="2050" name="Picture 2" descr="IAEAlogo_Blac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black">
          <a:xfrm>
            <a:off x="304800" y="6110288"/>
            <a:ext cx="6858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5F5F5F">
                      <a:alpha val="50000"/>
                    </a:srgbClr>
                  </a:outerShdw>
                </a:effectLst>
              </a14:hiddenEffects>
            </a:ext>
          </a:extLst>
        </p:spPr>
      </p:pic>
      <p:sp>
        <p:nvSpPr>
          <p:cNvPr id="2051" name="Text Box 3"/>
          <p:cNvSpPr txBox="1">
            <a:spLocks noChangeArrowheads="1"/>
          </p:cNvSpPr>
          <p:nvPr/>
        </p:nvSpPr>
        <p:spPr bwMode="black">
          <a:xfrm>
            <a:off x="990600" y="6202363"/>
            <a:ext cx="9144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GB" sz="2200" b="1" smtClean="0">
                <a:solidFill>
                  <a:srgbClr val="FFFFFF"/>
                </a:solidFill>
                <a:latin typeface="Arial" charset="0"/>
                <a:cs typeface="Arial" charset="0"/>
              </a:rPr>
              <a:t>IAEA</a:t>
            </a:r>
          </a:p>
        </p:txBody>
      </p:sp>
      <p:pic>
        <p:nvPicPr>
          <p:cNvPr id="2052"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hidden">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Grp="1" noChangeArrowheads="1"/>
          </p:cNvSpPr>
          <p:nvPr>
            <p:ph type="title"/>
          </p:nvPr>
        </p:nvSpPr>
        <p:spPr bwMode="black">
          <a:xfrm>
            <a:off x="282575" y="98425"/>
            <a:ext cx="853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4" name="Rectangle 6"/>
          <p:cNvSpPr>
            <a:spLocks noGrp="1" noChangeArrowheads="1"/>
          </p:cNvSpPr>
          <p:nvPr>
            <p:ph type="body" idx="1"/>
          </p:nvPr>
        </p:nvSpPr>
        <p:spPr bwMode="gray">
          <a:xfrm>
            <a:off x="274638" y="1524000"/>
            <a:ext cx="859313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42343" name="Rectangle 7"/>
          <p:cNvSpPr>
            <a:spLocks noGrp="1" noChangeArrowheads="1"/>
          </p:cNvSpPr>
          <p:nvPr>
            <p:ph type="dt" sz="half" idx="2"/>
          </p:nvPr>
        </p:nvSpPr>
        <p:spPr bwMode="white">
          <a:xfrm>
            <a:off x="6783388" y="6369050"/>
            <a:ext cx="167640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000000"/>
                </a:solidFill>
                <a:latin typeface="+mn-lt"/>
                <a:cs typeface="Arial" charset="0"/>
              </a:defRPr>
            </a:lvl1pPr>
          </a:lstStyle>
          <a:p>
            <a:pPr>
              <a:defRPr/>
            </a:pPr>
            <a:endParaRPr lang="en-GB"/>
          </a:p>
        </p:txBody>
      </p:sp>
      <p:sp>
        <p:nvSpPr>
          <p:cNvPr id="142344" name="Rectangle 8"/>
          <p:cNvSpPr>
            <a:spLocks noGrp="1" noChangeArrowheads="1"/>
          </p:cNvSpPr>
          <p:nvPr>
            <p:ph type="ftr" sz="quarter" idx="3"/>
          </p:nvPr>
        </p:nvSpPr>
        <p:spPr bwMode="white">
          <a:xfrm>
            <a:off x="4154488" y="6369050"/>
            <a:ext cx="262413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000000"/>
                </a:solidFill>
                <a:latin typeface="+mn-lt"/>
                <a:cs typeface="Arial" charset="0"/>
              </a:defRPr>
            </a:lvl1pPr>
          </a:lstStyle>
          <a:p>
            <a:pPr>
              <a:defRPr/>
            </a:pPr>
            <a:endParaRPr lang="en-GB"/>
          </a:p>
        </p:txBody>
      </p:sp>
      <p:sp>
        <p:nvSpPr>
          <p:cNvPr id="142345" name="Rectangle 9"/>
          <p:cNvSpPr>
            <a:spLocks noGrp="1" noChangeArrowheads="1"/>
          </p:cNvSpPr>
          <p:nvPr>
            <p:ph type="sldNum" sz="quarter" idx="4"/>
          </p:nvPr>
        </p:nvSpPr>
        <p:spPr bwMode="white">
          <a:xfrm>
            <a:off x="8472488" y="6369050"/>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000000"/>
                </a:solidFill>
                <a:latin typeface="+mn-lt"/>
                <a:cs typeface="Arial" charset="0"/>
              </a:defRPr>
            </a:lvl1pPr>
          </a:lstStyle>
          <a:p>
            <a:pPr>
              <a:defRPr/>
            </a:pPr>
            <a:fld id="{4A9A9824-B50F-48AC-9953-8845EC88005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 id="2147484795" r:id="rId13"/>
  </p:sldLayoutIdLst>
  <p:txStyles>
    <p:titleStyle>
      <a:lvl1pPr algn="l" rtl="0" eaLnBrk="0" fontAlgn="base" hangingPunct="0">
        <a:spcBef>
          <a:spcPct val="20000"/>
        </a:spcBef>
        <a:spcAft>
          <a:spcPct val="0"/>
        </a:spcAft>
        <a:defRPr sz="3600" b="1">
          <a:solidFill>
            <a:schemeClr val="tx2"/>
          </a:solidFill>
          <a:latin typeface="+mj-lt"/>
          <a:ea typeface="+mj-ea"/>
          <a:cs typeface="+mj-cs"/>
        </a:defRPr>
      </a:lvl1pPr>
      <a:lvl2pPr algn="l" rtl="0" eaLnBrk="0" fontAlgn="base" hangingPunct="0">
        <a:spcBef>
          <a:spcPct val="20000"/>
        </a:spcBef>
        <a:spcAft>
          <a:spcPct val="0"/>
        </a:spcAft>
        <a:defRPr sz="3600" b="1">
          <a:solidFill>
            <a:schemeClr val="tx2"/>
          </a:solidFill>
          <a:latin typeface="Arial" charset="0"/>
        </a:defRPr>
      </a:lvl2pPr>
      <a:lvl3pPr algn="l" rtl="0" eaLnBrk="0" fontAlgn="base" hangingPunct="0">
        <a:spcBef>
          <a:spcPct val="20000"/>
        </a:spcBef>
        <a:spcAft>
          <a:spcPct val="0"/>
        </a:spcAft>
        <a:defRPr sz="3600" b="1">
          <a:solidFill>
            <a:schemeClr val="tx2"/>
          </a:solidFill>
          <a:latin typeface="Arial" charset="0"/>
        </a:defRPr>
      </a:lvl3pPr>
      <a:lvl4pPr algn="l" rtl="0" eaLnBrk="0" fontAlgn="base" hangingPunct="0">
        <a:spcBef>
          <a:spcPct val="20000"/>
        </a:spcBef>
        <a:spcAft>
          <a:spcPct val="0"/>
        </a:spcAft>
        <a:defRPr sz="3600" b="1">
          <a:solidFill>
            <a:schemeClr val="tx2"/>
          </a:solidFill>
          <a:latin typeface="Arial" charset="0"/>
        </a:defRPr>
      </a:lvl4pPr>
      <a:lvl5pPr algn="l" rtl="0" eaLnBrk="0" fontAlgn="base" hangingPunct="0">
        <a:spcBef>
          <a:spcPct val="20000"/>
        </a:spcBef>
        <a:spcAft>
          <a:spcPct val="0"/>
        </a:spcAft>
        <a:defRPr sz="3600" b="1">
          <a:solidFill>
            <a:schemeClr val="tx2"/>
          </a:solidFill>
          <a:latin typeface="Arial" charset="0"/>
        </a:defRPr>
      </a:lvl5pPr>
      <a:lvl6pPr marL="457200" algn="l" rtl="0" fontAlgn="base">
        <a:spcBef>
          <a:spcPct val="20000"/>
        </a:spcBef>
        <a:spcAft>
          <a:spcPct val="0"/>
        </a:spcAft>
        <a:defRPr sz="3600" b="1">
          <a:solidFill>
            <a:schemeClr val="tx2"/>
          </a:solidFill>
          <a:latin typeface="Arial" charset="0"/>
        </a:defRPr>
      </a:lvl6pPr>
      <a:lvl7pPr marL="914400" algn="l" rtl="0" fontAlgn="base">
        <a:spcBef>
          <a:spcPct val="20000"/>
        </a:spcBef>
        <a:spcAft>
          <a:spcPct val="0"/>
        </a:spcAft>
        <a:defRPr sz="3600" b="1">
          <a:solidFill>
            <a:schemeClr val="tx2"/>
          </a:solidFill>
          <a:latin typeface="Arial" charset="0"/>
        </a:defRPr>
      </a:lvl7pPr>
      <a:lvl8pPr marL="1371600" algn="l" rtl="0" fontAlgn="base">
        <a:spcBef>
          <a:spcPct val="20000"/>
        </a:spcBef>
        <a:spcAft>
          <a:spcPct val="0"/>
        </a:spcAft>
        <a:defRPr sz="3600" b="1">
          <a:solidFill>
            <a:schemeClr val="tx2"/>
          </a:solidFill>
          <a:latin typeface="Arial" charset="0"/>
        </a:defRPr>
      </a:lvl8pPr>
      <a:lvl9pPr marL="1828800" algn="l" rtl="0" fontAlgn="base">
        <a:spcBef>
          <a:spcPct val="2000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11000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folHlink"/>
        </a:buClr>
        <a:buSzPct val="110000"/>
        <a:buChar char="•"/>
        <a:defRPr sz="2800">
          <a:solidFill>
            <a:schemeClr val="tx2"/>
          </a:solidFill>
          <a:latin typeface="+mn-lt"/>
        </a:defRPr>
      </a:lvl2pPr>
      <a:lvl3pPr marL="1143000" indent="-228600" algn="l" rtl="0" eaLnBrk="0" fontAlgn="base" hangingPunct="0">
        <a:spcBef>
          <a:spcPct val="20000"/>
        </a:spcBef>
        <a:spcAft>
          <a:spcPct val="0"/>
        </a:spcAft>
        <a:buClr>
          <a:schemeClr val="folHlink"/>
        </a:buClr>
        <a:buSzPct val="110000"/>
        <a:buChar char="•"/>
        <a:defRPr sz="2400">
          <a:solidFill>
            <a:schemeClr val="tx2"/>
          </a:solidFill>
          <a:latin typeface="+mn-lt"/>
        </a:defRPr>
      </a:lvl3pPr>
      <a:lvl4pPr marL="1600200" indent="-228600" algn="l" rtl="0" eaLnBrk="0" fontAlgn="base" hangingPunct="0">
        <a:spcBef>
          <a:spcPct val="20000"/>
        </a:spcBef>
        <a:spcAft>
          <a:spcPct val="0"/>
        </a:spcAft>
        <a:buClr>
          <a:schemeClr val="folHlink"/>
        </a:buClr>
        <a:buSzPct val="110000"/>
        <a:buChar char="•"/>
        <a:defRPr sz="2400">
          <a:solidFill>
            <a:schemeClr val="tx2"/>
          </a:solidFill>
          <a:latin typeface="+mn-lt"/>
        </a:defRPr>
      </a:lvl4pPr>
      <a:lvl5pPr marL="2057400" indent="-228600" algn="l" rtl="0" eaLnBrk="0" fontAlgn="base" hangingPunct="0">
        <a:spcBef>
          <a:spcPct val="20000"/>
        </a:spcBef>
        <a:spcAft>
          <a:spcPct val="0"/>
        </a:spcAft>
        <a:buClr>
          <a:schemeClr val="folHlink"/>
        </a:buClr>
        <a:buSzPct val="110000"/>
        <a:buChar char="•"/>
        <a:defRPr sz="2400">
          <a:solidFill>
            <a:schemeClr val="tx2"/>
          </a:solidFill>
          <a:latin typeface="+mn-lt"/>
        </a:defRPr>
      </a:lvl5pPr>
      <a:lvl6pPr marL="2514600" indent="-228600" algn="l" rtl="0" fontAlgn="base">
        <a:spcBef>
          <a:spcPct val="20000"/>
        </a:spcBef>
        <a:spcAft>
          <a:spcPct val="0"/>
        </a:spcAft>
        <a:buClr>
          <a:schemeClr val="folHlink"/>
        </a:buClr>
        <a:buSzPct val="110000"/>
        <a:buChar char="•"/>
        <a:defRPr sz="2400">
          <a:solidFill>
            <a:schemeClr val="tx2"/>
          </a:solidFill>
          <a:latin typeface="+mn-lt"/>
        </a:defRPr>
      </a:lvl6pPr>
      <a:lvl7pPr marL="2971800" indent="-228600" algn="l" rtl="0" fontAlgn="base">
        <a:spcBef>
          <a:spcPct val="20000"/>
        </a:spcBef>
        <a:spcAft>
          <a:spcPct val="0"/>
        </a:spcAft>
        <a:buClr>
          <a:schemeClr val="folHlink"/>
        </a:buClr>
        <a:buSzPct val="110000"/>
        <a:buChar char="•"/>
        <a:defRPr sz="2400">
          <a:solidFill>
            <a:schemeClr val="tx2"/>
          </a:solidFill>
          <a:latin typeface="+mn-lt"/>
        </a:defRPr>
      </a:lvl7pPr>
      <a:lvl8pPr marL="3429000" indent="-228600" algn="l" rtl="0" fontAlgn="base">
        <a:spcBef>
          <a:spcPct val="20000"/>
        </a:spcBef>
        <a:spcAft>
          <a:spcPct val="0"/>
        </a:spcAft>
        <a:buClr>
          <a:schemeClr val="folHlink"/>
        </a:buClr>
        <a:buSzPct val="110000"/>
        <a:buChar char="•"/>
        <a:defRPr sz="2400">
          <a:solidFill>
            <a:schemeClr val="tx2"/>
          </a:solidFill>
          <a:latin typeface="+mn-lt"/>
        </a:defRPr>
      </a:lvl8pPr>
      <a:lvl9pPr marL="3886200" indent="-228600" algn="l" rtl="0" fontAlgn="base">
        <a:spcBef>
          <a:spcPct val="20000"/>
        </a:spcBef>
        <a:spcAft>
          <a:spcPct val="0"/>
        </a:spcAft>
        <a:buClr>
          <a:schemeClr val="folHlink"/>
        </a:buClr>
        <a:buSzPct val="110000"/>
        <a:buChar char="•"/>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AEAlogo_Bla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304800" y="6110288"/>
            <a:ext cx="685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3"/>
          <p:cNvSpPr txBox="1">
            <a:spLocks noChangeArrowheads="1"/>
          </p:cNvSpPr>
          <p:nvPr/>
        </p:nvSpPr>
        <p:spPr bwMode="black">
          <a:xfrm>
            <a:off x="990600" y="6202363"/>
            <a:ext cx="914400" cy="427037"/>
          </a:xfrm>
          <a:prstGeom prst="rect">
            <a:avLst/>
          </a:prstGeom>
          <a:noFill/>
          <a:ln>
            <a:noFill/>
          </a:ln>
          <a:extLst/>
        </p:spPr>
        <p:txBody>
          <a:bodyPr>
            <a:spAutoFit/>
          </a:bodyPr>
          <a:lstStyle>
            <a:lvl1pPr algn="ctr">
              <a:spcBef>
                <a:spcPct val="0"/>
              </a:spcBef>
              <a:defRPr sz="3600">
                <a:solidFill>
                  <a:schemeClr val="tx1"/>
                </a:solidFill>
                <a:latin typeface="Times New Roman" pitchFamily="18" charset="0"/>
                <a:cs typeface="Arial" charset="0"/>
              </a:defRPr>
            </a:lvl1pPr>
            <a:lvl2pPr marL="742950" indent="-285750" algn="ctr">
              <a:spcBef>
                <a:spcPct val="0"/>
              </a:spcBef>
              <a:defRPr sz="3600">
                <a:solidFill>
                  <a:schemeClr val="tx1"/>
                </a:solidFill>
                <a:latin typeface="Times New Roman" pitchFamily="18" charset="0"/>
                <a:cs typeface="Arial" charset="0"/>
              </a:defRPr>
            </a:lvl2pPr>
            <a:lvl3pPr marL="1143000" indent="-228600" algn="ctr">
              <a:spcBef>
                <a:spcPct val="0"/>
              </a:spcBef>
              <a:defRPr sz="3600">
                <a:solidFill>
                  <a:schemeClr val="tx1"/>
                </a:solidFill>
                <a:latin typeface="Times New Roman" pitchFamily="18" charset="0"/>
                <a:cs typeface="Arial" charset="0"/>
              </a:defRPr>
            </a:lvl3pPr>
            <a:lvl4pPr marL="1600200" indent="-228600" algn="ctr">
              <a:spcBef>
                <a:spcPct val="0"/>
              </a:spcBef>
              <a:defRPr sz="3600">
                <a:solidFill>
                  <a:schemeClr val="tx1"/>
                </a:solidFill>
                <a:latin typeface="Times New Roman" pitchFamily="18" charset="0"/>
                <a:cs typeface="Arial" charset="0"/>
              </a:defRPr>
            </a:lvl4pPr>
            <a:lvl5pPr marL="2057400" indent="-228600" algn="ctr">
              <a:spcBef>
                <a:spcPct val="0"/>
              </a:spcBef>
              <a:defRPr sz="3600">
                <a:solidFill>
                  <a:schemeClr val="tx1"/>
                </a:solidFill>
                <a:latin typeface="Times New Roman" pitchFamily="18" charset="0"/>
                <a:cs typeface="Arial" charset="0"/>
              </a:defRPr>
            </a:lvl5pPr>
            <a:lvl6pPr marL="2514600" indent="-228600" algn="ctr" eaLnBrk="0" fontAlgn="base" hangingPunct="0">
              <a:spcBef>
                <a:spcPct val="0"/>
              </a:spcBef>
              <a:spcAft>
                <a:spcPct val="0"/>
              </a:spcAft>
              <a:defRPr sz="3600">
                <a:solidFill>
                  <a:schemeClr val="tx1"/>
                </a:solidFill>
                <a:latin typeface="Times New Roman" pitchFamily="18" charset="0"/>
                <a:cs typeface="Arial" charset="0"/>
              </a:defRPr>
            </a:lvl6pPr>
            <a:lvl7pPr marL="2971800" indent="-228600" algn="ctr" eaLnBrk="0" fontAlgn="base" hangingPunct="0">
              <a:spcBef>
                <a:spcPct val="0"/>
              </a:spcBef>
              <a:spcAft>
                <a:spcPct val="0"/>
              </a:spcAft>
              <a:defRPr sz="3600">
                <a:solidFill>
                  <a:schemeClr val="tx1"/>
                </a:solidFill>
                <a:latin typeface="Times New Roman" pitchFamily="18" charset="0"/>
                <a:cs typeface="Arial" charset="0"/>
              </a:defRPr>
            </a:lvl7pPr>
            <a:lvl8pPr marL="3429000" indent="-228600" algn="ctr" eaLnBrk="0" fontAlgn="base" hangingPunct="0">
              <a:spcBef>
                <a:spcPct val="0"/>
              </a:spcBef>
              <a:spcAft>
                <a:spcPct val="0"/>
              </a:spcAft>
              <a:defRPr sz="3600">
                <a:solidFill>
                  <a:schemeClr val="tx1"/>
                </a:solidFill>
                <a:latin typeface="Times New Roman" pitchFamily="18" charset="0"/>
                <a:cs typeface="Arial" charset="0"/>
              </a:defRPr>
            </a:lvl8pPr>
            <a:lvl9pPr marL="3886200" indent="-228600" algn="ctr" eaLnBrk="0" fontAlgn="base" hangingPunct="0">
              <a:spcBef>
                <a:spcPct val="0"/>
              </a:spcBef>
              <a:spcAft>
                <a:spcPct val="0"/>
              </a:spcAft>
              <a:defRPr sz="3600">
                <a:solidFill>
                  <a:schemeClr val="tx1"/>
                </a:solidFill>
                <a:latin typeface="Times New Roman" pitchFamily="18" charset="0"/>
                <a:cs typeface="Arial" charset="0"/>
              </a:defRPr>
            </a:lvl9pPr>
          </a:lstStyle>
          <a:p>
            <a:pPr algn="l">
              <a:spcBef>
                <a:spcPct val="50000"/>
              </a:spcBef>
              <a:defRPr/>
            </a:pPr>
            <a:r>
              <a:rPr lang="en-GB" sz="2200" b="1" smtClean="0">
                <a:solidFill>
                  <a:srgbClr val="FFFFFF"/>
                </a:solidFill>
                <a:latin typeface="Arial" charset="0"/>
              </a:rPr>
              <a:t>IAEA</a:t>
            </a:r>
          </a:p>
        </p:txBody>
      </p:sp>
      <p:pic>
        <p:nvPicPr>
          <p:cNvPr id="3076"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hidden">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Grp="1" noChangeArrowheads="1"/>
          </p:cNvSpPr>
          <p:nvPr>
            <p:ph type="title"/>
          </p:nvPr>
        </p:nvSpPr>
        <p:spPr bwMode="black">
          <a:xfrm>
            <a:off x="282575" y="98425"/>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3078" name="Rectangle 6"/>
          <p:cNvSpPr>
            <a:spLocks noGrp="1" noChangeArrowheads="1"/>
          </p:cNvSpPr>
          <p:nvPr>
            <p:ph type="body" idx="1"/>
          </p:nvPr>
        </p:nvSpPr>
        <p:spPr bwMode="gray">
          <a:xfrm>
            <a:off x="274638" y="1524000"/>
            <a:ext cx="85931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42343" name="Rectangle 7"/>
          <p:cNvSpPr>
            <a:spLocks noGrp="1" noChangeArrowheads="1"/>
          </p:cNvSpPr>
          <p:nvPr>
            <p:ph type="dt" sz="half" idx="2"/>
          </p:nvPr>
        </p:nvSpPr>
        <p:spPr bwMode="white">
          <a:xfrm>
            <a:off x="6783388" y="6369050"/>
            <a:ext cx="1676400" cy="293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000">
                <a:solidFill>
                  <a:srgbClr val="000000"/>
                </a:solidFill>
                <a:latin typeface="+mn-lt"/>
                <a:cs typeface="Arial" charset="0"/>
              </a:defRPr>
            </a:lvl1pPr>
          </a:lstStyle>
          <a:p>
            <a:pPr>
              <a:defRPr/>
            </a:pPr>
            <a:fld id="{B417BFCD-CDB8-4093-A153-B9D275E74F06}" type="datetime3">
              <a:rPr lang="en-US"/>
              <a:pPr>
                <a:defRPr/>
              </a:pPr>
              <a:t>19 February 2015</a:t>
            </a:fld>
            <a:endParaRPr lang="en-GB"/>
          </a:p>
        </p:txBody>
      </p:sp>
      <p:sp>
        <p:nvSpPr>
          <p:cNvPr id="142344" name="Rectangle 8"/>
          <p:cNvSpPr>
            <a:spLocks noGrp="1" noChangeArrowheads="1"/>
          </p:cNvSpPr>
          <p:nvPr>
            <p:ph type="ftr" sz="quarter" idx="3"/>
          </p:nvPr>
        </p:nvSpPr>
        <p:spPr bwMode="white">
          <a:xfrm>
            <a:off x="4154488" y="6369050"/>
            <a:ext cx="2624137" cy="293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000">
                <a:solidFill>
                  <a:srgbClr val="000000"/>
                </a:solidFill>
                <a:latin typeface="+mn-lt"/>
                <a:cs typeface="Arial" charset="0"/>
              </a:defRPr>
            </a:lvl1pPr>
          </a:lstStyle>
          <a:p>
            <a:pPr>
              <a:defRPr/>
            </a:pPr>
            <a:r>
              <a:rPr lang="en-GB"/>
              <a:t>H. Nies, M. Betti, I. Osvath, E. Bosc</a:t>
            </a:r>
          </a:p>
        </p:txBody>
      </p:sp>
      <p:sp>
        <p:nvSpPr>
          <p:cNvPr id="142345" name="Rectangle 9"/>
          <p:cNvSpPr>
            <a:spLocks noGrp="1" noChangeArrowheads="1"/>
          </p:cNvSpPr>
          <p:nvPr>
            <p:ph type="sldNum" sz="quarter" idx="4"/>
          </p:nvPr>
        </p:nvSpPr>
        <p:spPr bwMode="white">
          <a:xfrm>
            <a:off x="8472488" y="6369050"/>
            <a:ext cx="509587" cy="293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000">
                <a:solidFill>
                  <a:srgbClr val="000000"/>
                </a:solidFill>
                <a:latin typeface="+mn-lt"/>
                <a:cs typeface="Arial" charset="0"/>
              </a:defRPr>
            </a:lvl1pPr>
          </a:lstStyle>
          <a:p>
            <a:pPr>
              <a:defRPr/>
            </a:pPr>
            <a:fld id="{16D1DEAA-088B-42D9-B39C-A89A186E482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 id="2147484807" r:id="rId12"/>
  </p:sldLayoutIdLst>
  <p:hf sldNum="0" hdr="0"/>
  <p:txStyles>
    <p:titleStyle>
      <a:lvl1pPr algn="l" rtl="0" eaLnBrk="0" fontAlgn="base" hangingPunct="0">
        <a:spcBef>
          <a:spcPct val="20000"/>
        </a:spcBef>
        <a:spcAft>
          <a:spcPct val="0"/>
        </a:spcAft>
        <a:defRPr sz="3600" b="1">
          <a:solidFill>
            <a:schemeClr val="tx2"/>
          </a:solidFill>
          <a:latin typeface="+mj-lt"/>
          <a:ea typeface="+mj-ea"/>
          <a:cs typeface="+mj-cs"/>
        </a:defRPr>
      </a:lvl1pPr>
      <a:lvl2pPr algn="l" rtl="0" eaLnBrk="0" fontAlgn="base" hangingPunct="0">
        <a:spcBef>
          <a:spcPct val="20000"/>
        </a:spcBef>
        <a:spcAft>
          <a:spcPct val="0"/>
        </a:spcAft>
        <a:defRPr sz="3600" b="1">
          <a:solidFill>
            <a:schemeClr val="tx2"/>
          </a:solidFill>
          <a:latin typeface="Arial" charset="0"/>
        </a:defRPr>
      </a:lvl2pPr>
      <a:lvl3pPr algn="l" rtl="0" eaLnBrk="0" fontAlgn="base" hangingPunct="0">
        <a:spcBef>
          <a:spcPct val="20000"/>
        </a:spcBef>
        <a:spcAft>
          <a:spcPct val="0"/>
        </a:spcAft>
        <a:defRPr sz="3600" b="1">
          <a:solidFill>
            <a:schemeClr val="tx2"/>
          </a:solidFill>
          <a:latin typeface="Arial" charset="0"/>
        </a:defRPr>
      </a:lvl3pPr>
      <a:lvl4pPr algn="l" rtl="0" eaLnBrk="0" fontAlgn="base" hangingPunct="0">
        <a:spcBef>
          <a:spcPct val="20000"/>
        </a:spcBef>
        <a:spcAft>
          <a:spcPct val="0"/>
        </a:spcAft>
        <a:defRPr sz="3600" b="1">
          <a:solidFill>
            <a:schemeClr val="tx2"/>
          </a:solidFill>
          <a:latin typeface="Arial" charset="0"/>
        </a:defRPr>
      </a:lvl4pPr>
      <a:lvl5pPr algn="l" rtl="0" eaLnBrk="0" fontAlgn="base" hangingPunct="0">
        <a:spcBef>
          <a:spcPct val="20000"/>
        </a:spcBef>
        <a:spcAft>
          <a:spcPct val="0"/>
        </a:spcAft>
        <a:defRPr sz="3600" b="1">
          <a:solidFill>
            <a:schemeClr val="tx2"/>
          </a:solidFill>
          <a:latin typeface="Arial" charset="0"/>
        </a:defRPr>
      </a:lvl5pPr>
      <a:lvl6pPr marL="457200" algn="l" rtl="0" fontAlgn="base">
        <a:spcBef>
          <a:spcPct val="20000"/>
        </a:spcBef>
        <a:spcAft>
          <a:spcPct val="0"/>
        </a:spcAft>
        <a:defRPr sz="3600" b="1">
          <a:solidFill>
            <a:schemeClr val="tx2"/>
          </a:solidFill>
          <a:latin typeface="Arial" charset="0"/>
        </a:defRPr>
      </a:lvl6pPr>
      <a:lvl7pPr marL="914400" algn="l" rtl="0" fontAlgn="base">
        <a:spcBef>
          <a:spcPct val="20000"/>
        </a:spcBef>
        <a:spcAft>
          <a:spcPct val="0"/>
        </a:spcAft>
        <a:defRPr sz="3600" b="1">
          <a:solidFill>
            <a:schemeClr val="tx2"/>
          </a:solidFill>
          <a:latin typeface="Arial" charset="0"/>
        </a:defRPr>
      </a:lvl7pPr>
      <a:lvl8pPr marL="1371600" algn="l" rtl="0" fontAlgn="base">
        <a:spcBef>
          <a:spcPct val="20000"/>
        </a:spcBef>
        <a:spcAft>
          <a:spcPct val="0"/>
        </a:spcAft>
        <a:defRPr sz="3600" b="1">
          <a:solidFill>
            <a:schemeClr val="tx2"/>
          </a:solidFill>
          <a:latin typeface="Arial" charset="0"/>
        </a:defRPr>
      </a:lvl8pPr>
      <a:lvl9pPr marL="1828800" algn="l" rtl="0" fontAlgn="base">
        <a:spcBef>
          <a:spcPct val="2000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11000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folHlink"/>
        </a:buClr>
        <a:buSzPct val="110000"/>
        <a:buChar char="•"/>
        <a:defRPr sz="2800">
          <a:solidFill>
            <a:schemeClr val="tx2"/>
          </a:solidFill>
          <a:latin typeface="+mn-lt"/>
        </a:defRPr>
      </a:lvl2pPr>
      <a:lvl3pPr marL="1143000" indent="-228600" algn="l" rtl="0" eaLnBrk="0" fontAlgn="base" hangingPunct="0">
        <a:spcBef>
          <a:spcPct val="20000"/>
        </a:spcBef>
        <a:spcAft>
          <a:spcPct val="0"/>
        </a:spcAft>
        <a:buClr>
          <a:schemeClr val="folHlink"/>
        </a:buClr>
        <a:buSzPct val="110000"/>
        <a:buChar char="•"/>
        <a:defRPr sz="2400">
          <a:solidFill>
            <a:schemeClr val="tx2"/>
          </a:solidFill>
          <a:latin typeface="+mn-lt"/>
        </a:defRPr>
      </a:lvl3pPr>
      <a:lvl4pPr marL="1600200" indent="-228600" algn="l" rtl="0" eaLnBrk="0" fontAlgn="base" hangingPunct="0">
        <a:spcBef>
          <a:spcPct val="20000"/>
        </a:spcBef>
        <a:spcAft>
          <a:spcPct val="0"/>
        </a:spcAft>
        <a:buClr>
          <a:schemeClr val="folHlink"/>
        </a:buClr>
        <a:buSzPct val="110000"/>
        <a:buChar char="•"/>
        <a:defRPr sz="2400">
          <a:solidFill>
            <a:schemeClr val="tx2"/>
          </a:solidFill>
          <a:latin typeface="+mn-lt"/>
        </a:defRPr>
      </a:lvl4pPr>
      <a:lvl5pPr marL="2057400" indent="-228600" algn="l" rtl="0" eaLnBrk="0" fontAlgn="base" hangingPunct="0">
        <a:spcBef>
          <a:spcPct val="20000"/>
        </a:spcBef>
        <a:spcAft>
          <a:spcPct val="0"/>
        </a:spcAft>
        <a:buClr>
          <a:schemeClr val="folHlink"/>
        </a:buClr>
        <a:buSzPct val="110000"/>
        <a:buChar char="•"/>
        <a:defRPr sz="2400">
          <a:solidFill>
            <a:schemeClr val="tx2"/>
          </a:solidFill>
          <a:latin typeface="+mn-lt"/>
        </a:defRPr>
      </a:lvl5pPr>
      <a:lvl6pPr marL="2514600" indent="-228600" algn="l" rtl="0" fontAlgn="base">
        <a:spcBef>
          <a:spcPct val="20000"/>
        </a:spcBef>
        <a:spcAft>
          <a:spcPct val="0"/>
        </a:spcAft>
        <a:buClr>
          <a:schemeClr val="folHlink"/>
        </a:buClr>
        <a:buSzPct val="110000"/>
        <a:buChar char="•"/>
        <a:defRPr sz="2400">
          <a:solidFill>
            <a:schemeClr val="tx2"/>
          </a:solidFill>
          <a:latin typeface="+mn-lt"/>
        </a:defRPr>
      </a:lvl6pPr>
      <a:lvl7pPr marL="2971800" indent="-228600" algn="l" rtl="0" fontAlgn="base">
        <a:spcBef>
          <a:spcPct val="20000"/>
        </a:spcBef>
        <a:spcAft>
          <a:spcPct val="0"/>
        </a:spcAft>
        <a:buClr>
          <a:schemeClr val="folHlink"/>
        </a:buClr>
        <a:buSzPct val="110000"/>
        <a:buChar char="•"/>
        <a:defRPr sz="2400">
          <a:solidFill>
            <a:schemeClr val="tx2"/>
          </a:solidFill>
          <a:latin typeface="+mn-lt"/>
        </a:defRPr>
      </a:lvl7pPr>
      <a:lvl8pPr marL="3429000" indent="-228600" algn="l" rtl="0" fontAlgn="base">
        <a:spcBef>
          <a:spcPct val="20000"/>
        </a:spcBef>
        <a:spcAft>
          <a:spcPct val="0"/>
        </a:spcAft>
        <a:buClr>
          <a:schemeClr val="folHlink"/>
        </a:buClr>
        <a:buSzPct val="110000"/>
        <a:buChar char="•"/>
        <a:defRPr sz="2400">
          <a:solidFill>
            <a:schemeClr val="tx2"/>
          </a:solidFill>
          <a:latin typeface="+mn-lt"/>
        </a:defRPr>
      </a:lvl8pPr>
      <a:lvl9pPr marL="3886200" indent="-228600" algn="l" rtl="0" fontAlgn="base">
        <a:spcBef>
          <a:spcPct val="20000"/>
        </a:spcBef>
        <a:spcAft>
          <a:spcPct val="0"/>
        </a:spcAft>
        <a:buClr>
          <a:schemeClr val="folHlink"/>
        </a:buClr>
        <a:buSzPct val="110000"/>
        <a:buChar char="•"/>
        <a:defRPr sz="2400">
          <a:solidFill>
            <a:schemeClr val="tx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2B24B447-2EB0-446E-B713-F97BE1EEA5CA}" type="slidenum">
              <a:rPr lang="en-GB" smtClean="0">
                <a:latin typeface="Calibri"/>
              </a:rPr>
              <a:pPr fontAlgn="auto">
                <a:spcBef>
                  <a:spcPts val="0"/>
                </a:spcBef>
                <a:spcAft>
                  <a:spcPts val="0"/>
                </a:spcAft>
              </a:pPr>
              <a:t>‹#›</a:t>
            </a:fld>
            <a:endParaRPr lang="en-GB" dirty="0">
              <a:latin typeface="Calibri"/>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GB" dirty="0">
              <a:solidFill>
                <a:srgbClr val="DFDCB7"/>
              </a:solidFill>
              <a:latin typeface="Calibri"/>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D3325184-9181-436D-90FB-273DA04EDCBF}" type="datetimeFigureOut">
              <a:rPr lang="en-GB" smtClean="0">
                <a:solidFill>
                  <a:srgbClr val="DFDCB7"/>
                </a:solidFill>
                <a:latin typeface="Calibri"/>
              </a:rPr>
              <a:pPr fontAlgn="auto">
                <a:spcBef>
                  <a:spcPts val="0"/>
                </a:spcBef>
                <a:spcAft>
                  <a:spcPts val="0"/>
                </a:spcAft>
              </a:pPr>
              <a:t>2015-02-19</a:t>
            </a:fld>
            <a:endParaRPr lang="en-GB" dirty="0">
              <a:solidFill>
                <a:srgbClr val="DFDCB7"/>
              </a:solidFill>
              <a:latin typeface="Calibri"/>
            </a:endParaRPr>
          </a:p>
        </p:txBody>
      </p:sp>
      <p:pic>
        <p:nvPicPr>
          <p:cNvPr id="9" name="Picture 10" descr="untitled"/>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IAEA logo"/>
          <p:cNvPicPr>
            <a:picLocks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5100" y="6199188"/>
            <a:ext cx="695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5"/>
          <p:cNvSpPr txBox="1">
            <a:spLocks noChangeArrowheads="1"/>
          </p:cNvSpPr>
          <p:nvPr userDrawn="1"/>
        </p:nvSpPr>
        <p:spPr bwMode="auto">
          <a:xfrm>
            <a:off x="828675" y="6400800"/>
            <a:ext cx="332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GB" altLang="ja-JP" sz="1200" b="1" smtClean="0">
                <a:solidFill>
                  <a:srgbClr val="19469D"/>
                </a:solidFill>
                <a:latin typeface="Arial" charset="0"/>
                <a:ea typeface="MS PGothic" pitchFamily="34" charset="-128"/>
                <a:cs typeface="Arial" charset="0"/>
              </a:rPr>
              <a:t>International Atomic Energy Agency</a:t>
            </a:r>
          </a:p>
          <a:p>
            <a:pPr eaLnBrk="1" hangingPunct="1">
              <a:defRPr/>
            </a:pPr>
            <a:r>
              <a:rPr lang="en-GB" altLang="ja-JP" sz="1200" b="1" smtClean="0">
                <a:solidFill>
                  <a:srgbClr val="19469D"/>
                </a:solidFill>
                <a:latin typeface="Arial" charset="0"/>
                <a:ea typeface="MS PGothic" pitchFamily="34" charset="-128"/>
                <a:cs typeface="Arial" charset="0"/>
              </a:rPr>
              <a:t>Dept. of Nuclear Sciences and Applications</a:t>
            </a:r>
          </a:p>
        </p:txBody>
      </p:sp>
      <p:sp>
        <p:nvSpPr>
          <p:cNvPr id="12" name="Text Box 16"/>
          <p:cNvSpPr txBox="1">
            <a:spLocks noChangeArrowheads="1"/>
          </p:cNvSpPr>
          <p:nvPr userDrawn="1"/>
        </p:nvSpPr>
        <p:spPr bwMode="auto">
          <a:xfrm>
            <a:off x="6564313" y="6400800"/>
            <a:ext cx="21002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altLang="ja-JP" sz="1200" b="1" smtClean="0">
                <a:solidFill>
                  <a:srgbClr val="19469D"/>
                </a:solidFill>
                <a:latin typeface="Arial" charset="0"/>
                <a:ea typeface="MS PGothic" pitchFamily="34" charset="-128"/>
                <a:cs typeface="Arial" charset="0"/>
              </a:rPr>
              <a:t>Environment Laboratories</a:t>
            </a:r>
          </a:p>
          <a:p>
            <a:pPr algn="ctr" eaLnBrk="1" hangingPunct="1">
              <a:defRPr/>
            </a:pPr>
            <a:r>
              <a:rPr lang="en-GB" altLang="ja-JP" sz="1200" b="1" smtClean="0">
                <a:solidFill>
                  <a:srgbClr val="19469D"/>
                </a:solidFill>
                <a:latin typeface="Arial" charset="0"/>
                <a:ea typeface="MS PGothic" pitchFamily="34" charset="-128"/>
                <a:cs typeface="Arial" charset="0"/>
              </a:rPr>
              <a:t>Monaco &amp; Seibersdorf</a:t>
            </a:r>
          </a:p>
        </p:txBody>
      </p:sp>
    </p:spTree>
    <p:extLst>
      <p:ext uri="{BB962C8B-B14F-4D97-AF65-F5344CB8AC3E}">
        <p14:creationId xmlns:p14="http://schemas.microsoft.com/office/powerpoint/2010/main" val="847455398"/>
      </p:ext>
    </p:extLst>
  </p:cSld>
  <p:clrMap bg1="lt1" tx1="dk1" bg2="lt2" tx2="dk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2B24B447-2EB0-446E-B713-F97BE1EEA5CA}" type="slidenum">
              <a:rPr lang="en-GB" smtClean="0">
                <a:latin typeface="Calibri"/>
              </a:rPr>
              <a:pPr fontAlgn="auto">
                <a:spcBef>
                  <a:spcPts val="0"/>
                </a:spcBef>
                <a:spcAft>
                  <a:spcPts val="0"/>
                </a:spcAft>
              </a:pPr>
              <a:t>‹#›</a:t>
            </a:fld>
            <a:endParaRPr lang="en-GB" dirty="0">
              <a:latin typeface="Calibri"/>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GB" dirty="0">
              <a:solidFill>
                <a:srgbClr val="DFDCB7"/>
              </a:solidFill>
              <a:latin typeface="Calibri"/>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D3325184-9181-436D-90FB-273DA04EDCBF}" type="datetimeFigureOut">
              <a:rPr lang="en-GB" smtClean="0">
                <a:solidFill>
                  <a:srgbClr val="DFDCB7"/>
                </a:solidFill>
                <a:latin typeface="Calibri"/>
              </a:rPr>
              <a:pPr fontAlgn="auto">
                <a:spcBef>
                  <a:spcPts val="0"/>
                </a:spcBef>
                <a:spcAft>
                  <a:spcPts val="0"/>
                </a:spcAft>
              </a:pPr>
              <a:t>2015-02-19</a:t>
            </a:fld>
            <a:endParaRPr lang="en-GB" dirty="0">
              <a:solidFill>
                <a:srgbClr val="DFDCB7"/>
              </a:solidFill>
              <a:latin typeface="Calibri"/>
            </a:endParaRPr>
          </a:p>
        </p:txBody>
      </p:sp>
      <p:pic>
        <p:nvPicPr>
          <p:cNvPr id="9" name="Picture 10" descr="untitled"/>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IAEA logo"/>
          <p:cNvPicPr>
            <a:picLocks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5100" y="6199188"/>
            <a:ext cx="695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5"/>
          <p:cNvSpPr txBox="1">
            <a:spLocks noChangeArrowheads="1"/>
          </p:cNvSpPr>
          <p:nvPr userDrawn="1"/>
        </p:nvSpPr>
        <p:spPr bwMode="auto">
          <a:xfrm>
            <a:off x="828675" y="6400800"/>
            <a:ext cx="332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GB" altLang="ja-JP" sz="1200" b="1" smtClean="0">
                <a:solidFill>
                  <a:srgbClr val="19469D"/>
                </a:solidFill>
                <a:latin typeface="Arial" charset="0"/>
                <a:ea typeface="MS PGothic" pitchFamily="34" charset="-128"/>
                <a:cs typeface="Arial" charset="0"/>
              </a:rPr>
              <a:t>International Atomic Energy Agency</a:t>
            </a:r>
          </a:p>
          <a:p>
            <a:pPr eaLnBrk="1" hangingPunct="1">
              <a:defRPr/>
            </a:pPr>
            <a:r>
              <a:rPr lang="en-GB" altLang="ja-JP" sz="1200" b="1" smtClean="0">
                <a:solidFill>
                  <a:srgbClr val="19469D"/>
                </a:solidFill>
                <a:latin typeface="Arial" charset="0"/>
                <a:ea typeface="MS PGothic" pitchFamily="34" charset="-128"/>
                <a:cs typeface="Arial" charset="0"/>
              </a:rPr>
              <a:t>Dept. of Nuclear Sciences and Applications</a:t>
            </a:r>
          </a:p>
        </p:txBody>
      </p:sp>
      <p:sp>
        <p:nvSpPr>
          <p:cNvPr id="12" name="Text Box 16"/>
          <p:cNvSpPr txBox="1">
            <a:spLocks noChangeArrowheads="1"/>
          </p:cNvSpPr>
          <p:nvPr userDrawn="1"/>
        </p:nvSpPr>
        <p:spPr bwMode="auto">
          <a:xfrm>
            <a:off x="6564313" y="6400800"/>
            <a:ext cx="21002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altLang="ja-JP" sz="1200" b="1" smtClean="0">
                <a:solidFill>
                  <a:srgbClr val="19469D"/>
                </a:solidFill>
                <a:latin typeface="Arial" charset="0"/>
                <a:ea typeface="MS PGothic" pitchFamily="34" charset="-128"/>
                <a:cs typeface="Arial" charset="0"/>
              </a:rPr>
              <a:t>Environment Laboratories</a:t>
            </a:r>
          </a:p>
          <a:p>
            <a:pPr algn="ctr" eaLnBrk="1" hangingPunct="1">
              <a:defRPr/>
            </a:pPr>
            <a:r>
              <a:rPr lang="en-GB" altLang="ja-JP" sz="1200" b="1" smtClean="0">
                <a:solidFill>
                  <a:srgbClr val="19469D"/>
                </a:solidFill>
                <a:latin typeface="Arial" charset="0"/>
                <a:ea typeface="MS PGothic" pitchFamily="34" charset="-128"/>
                <a:cs typeface="Arial" charset="0"/>
              </a:rPr>
              <a:t>Monaco &amp; Seibersdorf</a:t>
            </a:r>
          </a:p>
        </p:txBody>
      </p:sp>
    </p:spTree>
    <p:extLst>
      <p:ext uri="{BB962C8B-B14F-4D97-AF65-F5344CB8AC3E}">
        <p14:creationId xmlns:p14="http://schemas.microsoft.com/office/powerpoint/2010/main" val="4223647009"/>
      </p:ext>
    </p:extLst>
  </p:cSld>
  <p:clrMap bg1="lt1" tx1="dk1" bg2="lt2" tx2="dk2" accent1="accent1" accent2="accent2" accent3="accent3" accent4="accent4" accent5="accent5" accent6="accent6" hlink="hlink" folHlink="folHlink"/>
  <p:sldLayoutIdLst>
    <p:sldLayoutId id="2147484821" r:id="rId1"/>
    <p:sldLayoutId id="2147484822" r:id="rId2"/>
    <p:sldLayoutId id="2147484823" r:id="rId3"/>
    <p:sldLayoutId id="2147484824" r:id="rId4"/>
    <p:sldLayoutId id="2147484825" r:id="rId5"/>
    <p:sldLayoutId id="2147484826" r:id="rId6"/>
    <p:sldLayoutId id="2147484827" r:id="rId7"/>
    <p:sldLayoutId id="2147484828" r:id="rId8"/>
    <p:sldLayoutId id="2147484829" r:id="rId9"/>
    <p:sldLayoutId id="2147484830" r:id="rId10"/>
    <p:sldLayoutId id="214748483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Click to edit Master text styles</a:t>
            </a:r>
          </a:p>
          <a:p>
            <a:pPr lvl="1"/>
            <a:r>
              <a:rPr lang="fr-FR" altLang="en-US" smtClean="0"/>
              <a:t>Second level</a:t>
            </a:r>
          </a:p>
          <a:p>
            <a:pPr lvl="2"/>
            <a:r>
              <a:rPr lang="fr-FR" altLang="en-US" smtClean="0"/>
              <a:t>Third level</a:t>
            </a:r>
          </a:p>
          <a:p>
            <a:pPr lvl="3"/>
            <a:r>
              <a:rPr lang="fr-FR" altLang="en-US" smtClean="0"/>
              <a:t>Fourth level</a:t>
            </a:r>
          </a:p>
          <a:p>
            <a:pPr lvl="4"/>
            <a:r>
              <a:rPr lang="fr-FR"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EF7DE807-2B29-463B-B55D-806971DFF1E1}" type="datetime1">
              <a:rPr lang="en-US" altLang="en-US">
                <a:cs typeface="Arial" pitchFamily="34" charset="0"/>
              </a:rPr>
              <a:pPr defTabSz="457200"/>
              <a:t>2/19/2015</a:t>
            </a:fld>
            <a:endParaRPr lang="en-US" alt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2A341995-25C8-4E2E-A991-AC6CBF8A216B}" type="slidenum">
              <a:rPr lang="en-US" altLang="en-US">
                <a:cs typeface="Arial" pitchFamily="34" charset="0"/>
              </a:rPr>
              <a:pPr defTabSz="457200"/>
              <a:t>‹#›</a:t>
            </a:fld>
            <a:endParaRPr lang="en-US" altLang="en-US">
              <a:cs typeface="Arial" pitchFamily="34" charset="0"/>
            </a:endParaRPr>
          </a:p>
        </p:txBody>
      </p:sp>
    </p:spTree>
    <p:extLst>
      <p:ext uri="{BB962C8B-B14F-4D97-AF65-F5344CB8AC3E}">
        <p14:creationId xmlns:p14="http://schemas.microsoft.com/office/powerpoint/2010/main" val="3694901331"/>
      </p:ext>
    </p:extLst>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 id="2147484844" r:id="rId12"/>
    <p:sldLayoutId id="2147484845"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3325184-9181-436D-90FB-273DA04EDCBF}" type="datetimeFigureOut">
              <a:rPr lang="en-GB" smtClean="0">
                <a:solidFill>
                  <a:prstClr val="black">
                    <a:tint val="75000"/>
                  </a:prstClr>
                </a:solidFill>
                <a:latin typeface="Calibri"/>
              </a:rPr>
              <a:pPr fontAlgn="auto">
                <a:spcBef>
                  <a:spcPts val="0"/>
                </a:spcBef>
                <a:spcAft>
                  <a:spcPts val="0"/>
                </a:spcAft>
              </a:pPr>
              <a:t>2015-02-19</a:t>
            </a:fld>
            <a:endParaRPr lang="en-GB"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B24B447-2EB0-446E-B713-F97BE1EEA5CA}" type="slidenum">
              <a:rPr lang="en-GB" smtClean="0">
                <a:solidFill>
                  <a:prstClr val="black">
                    <a:tint val="75000"/>
                  </a:prstClr>
                </a:solidFill>
                <a:latin typeface="Calibri"/>
              </a:rPr>
              <a:pPr fontAlgn="auto">
                <a:spcBef>
                  <a:spcPts val="0"/>
                </a:spcBef>
                <a:spcAft>
                  <a:spcPts val="0"/>
                </a:spcAft>
              </a:pPr>
              <a:t>‹#›</a:t>
            </a:fld>
            <a:endParaRPr lang="en-GB" dirty="0">
              <a:solidFill>
                <a:prstClr val="black">
                  <a:tint val="75000"/>
                </a:prstClr>
              </a:solidFill>
              <a:latin typeface="Calibri"/>
            </a:endParaRPr>
          </a:p>
        </p:txBody>
      </p:sp>
    </p:spTree>
    <p:extLst>
      <p:ext uri="{BB962C8B-B14F-4D97-AF65-F5344CB8AC3E}">
        <p14:creationId xmlns:p14="http://schemas.microsoft.com/office/powerpoint/2010/main" val="3501721833"/>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3325184-9181-436D-90FB-273DA04EDCBF}" type="datetimeFigureOut">
              <a:rPr lang="en-GB" smtClean="0">
                <a:solidFill>
                  <a:prstClr val="black">
                    <a:tint val="75000"/>
                  </a:prstClr>
                </a:solidFill>
                <a:latin typeface="Calibri"/>
              </a:rPr>
              <a:pPr fontAlgn="auto">
                <a:spcBef>
                  <a:spcPts val="0"/>
                </a:spcBef>
                <a:spcAft>
                  <a:spcPts val="0"/>
                </a:spcAft>
              </a:pPr>
              <a:t>2015-02-19</a:t>
            </a:fld>
            <a:endParaRPr lang="en-GB"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B24B447-2EB0-446E-B713-F97BE1EEA5CA}" type="slidenum">
              <a:rPr lang="en-GB" smtClean="0">
                <a:solidFill>
                  <a:prstClr val="black">
                    <a:tint val="75000"/>
                  </a:prstClr>
                </a:solidFill>
                <a:latin typeface="Calibri"/>
              </a:rPr>
              <a:pPr fontAlgn="auto">
                <a:spcBef>
                  <a:spcPts val="0"/>
                </a:spcBef>
                <a:spcAft>
                  <a:spcPts val="0"/>
                </a:spcAft>
              </a:pPr>
              <a:t>‹#›</a:t>
            </a:fld>
            <a:endParaRPr lang="en-GB" dirty="0">
              <a:solidFill>
                <a:prstClr val="black">
                  <a:tint val="75000"/>
                </a:prstClr>
              </a:solidFill>
              <a:latin typeface="Calibri"/>
            </a:endParaRPr>
          </a:p>
        </p:txBody>
      </p:sp>
    </p:spTree>
    <p:extLst>
      <p:ext uri="{BB962C8B-B14F-4D97-AF65-F5344CB8AC3E}">
        <p14:creationId xmlns:p14="http://schemas.microsoft.com/office/powerpoint/2010/main" val="1031843371"/>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1.png"/><Relationship Id="rId5" Type="http://schemas.openxmlformats.org/officeDocument/2006/relationships/oleObject" Target="../embeddings/oleObject2.bin"/><Relationship Id="rId4" Type="http://schemas.openxmlformats.org/officeDocument/2006/relationships/image" Target="../media/image60.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gif"/><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hyperlink" Target="http://www.publicdomainpictures.net/view-image.php?image=420" TargetMode="External"/><Relationship Id="rId7"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 Id="rId9" Type="http://schemas.openxmlformats.org/officeDocument/2006/relationships/image" Target="../media/image96.jpe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89.png"/><Relationship Id="rId5" Type="http://schemas.openxmlformats.org/officeDocument/2006/relationships/image" Target="../media/image2.pd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86.xml"/><Relationship Id="rId6" Type="http://schemas.openxmlformats.org/officeDocument/2006/relationships/image" Target="../media/image89.png"/><Relationship Id="rId5" Type="http://schemas.openxmlformats.org/officeDocument/2006/relationships/image" Target="../media/image2.pdf"/><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image" Target="../media/image89.png"/><Relationship Id="rId5" Type="http://schemas.openxmlformats.org/officeDocument/2006/relationships/image" Target="../media/image2.pdf"/><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86.xml"/><Relationship Id="rId6" Type="http://schemas.openxmlformats.org/officeDocument/2006/relationships/image" Target="../media/image89.png"/><Relationship Id="rId5" Type="http://schemas.openxmlformats.org/officeDocument/2006/relationships/image" Target="../media/image2.pdf"/><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86.xml"/><Relationship Id="rId6" Type="http://schemas.openxmlformats.org/officeDocument/2006/relationships/image" Target="../media/image89.png"/><Relationship Id="rId5" Type="http://schemas.openxmlformats.org/officeDocument/2006/relationships/image" Target="../media/image2.pdf"/><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86.xml"/><Relationship Id="rId6" Type="http://schemas.openxmlformats.org/officeDocument/2006/relationships/image" Target="../media/image2.pdf"/><Relationship Id="rId5" Type="http://schemas.openxmlformats.org/officeDocument/2006/relationships/image" Target="../media/image102.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86.xml"/><Relationship Id="rId6" Type="http://schemas.openxmlformats.org/officeDocument/2006/relationships/image" Target="../media/image89.png"/><Relationship Id="rId5" Type="http://schemas.openxmlformats.org/officeDocument/2006/relationships/image" Target="../media/image2.pdf"/><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86.xml"/><Relationship Id="rId6" Type="http://schemas.openxmlformats.org/officeDocument/2006/relationships/image" Target="../media/image2.pdf"/><Relationship Id="rId5" Type="http://schemas.openxmlformats.org/officeDocument/2006/relationships/image" Target="../media/image104.wmf"/><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2.pdf"/><Relationship Id="rId1" Type="http://schemas.openxmlformats.org/officeDocument/2006/relationships/slideLayout" Target="../slideLayouts/slideLayout91.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107.gif"/><Relationship Id="rId5" Type="http://schemas.openxmlformats.org/officeDocument/2006/relationships/hyperlink" Target="http://www.iaea.org/nael/imgrel/Pteropodes.jpg" TargetMode="External"/><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2.pdf"/><Relationship Id="rId4" Type="http://schemas.openxmlformats.org/officeDocument/2006/relationships/image" Target="../media/image111.jpeg"/></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Fond004"/>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5"/>
          <p:cNvSpPr txBox="1">
            <a:spLocks noChangeArrowheads="1"/>
          </p:cNvSpPr>
          <p:nvPr/>
        </p:nvSpPr>
        <p:spPr bwMode="auto">
          <a:xfrm>
            <a:off x="685800" y="4881563"/>
            <a:ext cx="7924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4400" dirty="0" smtClean="0">
                <a:solidFill>
                  <a:schemeClr val="tx2"/>
                </a:solidFill>
                <a:latin typeface="Arial" pitchFamily="34" charset="0"/>
              </a:rPr>
              <a:t>Protecting the Environment</a:t>
            </a:r>
            <a:endParaRPr lang="en-US" altLang="en-US" sz="4400" dirty="0">
              <a:solidFill>
                <a:schemeClr val="tx2"/>
              </a:solidFill>
              <a:latin typeface="Arial" pitchFamily="34" charset="0"/>
            </a:endParaRPr>
          </a:p>
          <a:p>
            <a:pPr algn="ctr"/>
            <a:r>
              <a:rPr lang="en-US" altLang="en-US" sz="2000" dirty="0" smtClean="0">
                <a:solidFill>
                  <a:schemeClr val="tx2"/>
                </a:solidFill>
                <a:latin typeface="Arial" pitchFamily="34" charset="0"/>
              </a:rPr>
              <a:t>David Osborn</a:t>
            </a:r>
            <a:endParaRPr lang="en-US" altLang="en-US" sz="2000" dirty="0">
              <a:solidFill>
                <a:schemeClr val="tx2"/>
              </a:solidFill>
              <a:latin typeface="Arial" pitchFamily="34" charset="0"/>
            </a:endParaRPr>
          </a:p>
          <a:p>
            <a:pPr algn="ctr"/>
            <a:r>
              <a:rPr lang="en-US" altLang="en-US" sz="2000" dirty="0" smtClean="0">
                <a:solidFill>
                  <a:schemeClr val="tx2"/>
                </a:solidFill>
                <a:latin typeface="Arial" pitchFamily="34" charset="0"/>
              </a:rPr>
              <a:t>Environment Laboratories</a:t>
            </a:r>
            <a:endParaRPr lang="en-US" altLang="en-US" sz="2000" dirty="0">
              <a:solidFill>
                <a:schemeClr val="tx2"/>
              </a:solidFill>
              <a:latin typeface="Arial" pitchFamily="34" charset="0"/>
            </a:endParaRPr>
          </a:p>
        </p:txBody>
      </p:sp>
      <p:pic>
        <p:nvPicPr>
          <p:cNvPr id="97284" name="Picture 8" descr="IAEA log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600" y="6008688"/>
            <a:ext cx="695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0" descr="P1060996s"/>
          <p:cNvPicPr>
            <a:picLocks noChangeAspect="1" noChangeArrowheads="1"/>
          </p:cNvPicPr>
          <p:nvPr/>
        </p:nvPicPr>
        <p:blipFill>
          <a:blip r:embed="rId4"/>
          <a:srcRect/>
          <a:stretch>
            <a:fillRect/>
          </a:stretch>
        </p:blipFill>
        <p:spPr bwMode="auto">
          <a:xfrm>
            <a:off x="1549399" y="53975"/>
            <a:ext cx="6348413" cy="4762500"/>
          </a:xfrm>
          <a:prstGeom prst="rect">
            <a:avLst/>
          </a:prstGeom>
          <a:noFill/>
          <a:ln w="9525">
            <a:solidFill>
              <a:srgbClr val="000000"/>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7286" name="Freeform 11"/>
          <p:cNvSpPr>
            <a:spLocks/>
          </p:cNvSpPr>
          <p:nvPr/>
        </p:nvSpPr>
        <p:spPr bwMode="auto">
          <a:xfrm>
            <a:off x="2620963" y="2468563"/>
            <a:ext cx="1962150" cy="623887"/>
          </a:xfrm>
          <a:custGeom>
            <a:avLst/>
            <a:gdLst>
              <a:gd name="T0" fmla="*/ 2147483647 w 870"/>
              <a:gd name="T1" fmla="*/ 2147483647 h 330"/>
              <a:gd name="T2" fmla="*/ 2147483647 w 870"/>
              <a:gd name="T3" fmla="*/ 2147483647 h 330"/>
              <a:gd name="T4" fmla="*/ 0 w 870"/>
              <a:gd name="T5" fmla="*/ 2147483647 h 330"/>
              <a:gd name="T6" fmla="*/ 0 w 870"/>
              <a:gd name="T7" fmla="*/ 0 h 330"/>
              <a:gd name="T8" fmla="*/ 2147483647 w 870"/>
              <a:gd name="T9" fmla="*/ 2147483647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0" h="330">
                <a:moveTo>
                  <a:pt x="870" y="120"/>
                </a:moveTo>
                <a:lnTo>
                  <a:pt x="870" y="330"/>
                </a:lnTo>
                <a:lnTo>
                  <a:pt x="0" y="234"/>
                </a:lnTo>
                <a:lnTo>
                  <a:pt x="0" y="0"/>
                </a:lnTo>
                <a:lnTo>
                  <a:pt x="870" y="120"/>
                </a:lnTo>
                <a:close/>
              </a:path>
            </a:pathLst>
          </a:custGeom>
          <a:noFill/>
          <a:ln w="28575" cmpd="sng">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endParaRPr lang="en-GB" altLang="en-US" dirty="0" smtClean="0"/>
          </a:p>
        </p:txBody>
      </p:sp>
      <p:pic>
        <p:nvPicPr>
          <p:cNvPr id="142340"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97" y="209862"/>
            <a:ext cx="3103155" cy="466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9723" y="104931"/>
            <a:ext cx="4321041" cy="288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9377" y="1626432"/>
            <a:ext cx="2971106" cy="445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115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82575" y="98425"/>
            <a:ext cx="8534400" cy="838200"/>
          </a:xfrm>
        </p:spPr>
        <p:txBody>
          <a:bodyPr>
            <a:normAutofit/>
          </a:bodyPr>
          <a:lstStyle/>
          <a:p>
            <a:pPr eaLnBrk="1" hangingPunct="1">
              <a:defRPr/>
            </a:pPr>
            <a:endParaRPr lang="en-GB" dirty="0" smtClean="0"/>
          </a:p>
        </p:txBody>
      </p:sp>
      <p:pic>
        <p:nvPicPr>
          <p:cNvPr id="290819" name="Picture 3" descr="F:\photos Japan 2014\PB0603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7207" y="2675567"/>
            <a:ext cx="4738381" cy="3553926"/>
          </a:xfrm>
          <a:prstGeom prst="rect">
            <a:avLst/>
          </a:prstGeom>
          <a:noFill/>
          <a:extLst>
            <a:ext uri="{909E8E84-426E-40DD-AFC4-6F175D3DCCD1}">
              <a14:hiddenFill xmlns:a14="http://schemas.microsoft.com/office/drawing/2010/main">
                <a:solidFill>
                  <a:srgbClr val="FFFFFF"/>
                </a:solidFill>
              </a14:hiddenFill>
            </a:ext>
          </a:extLst>
        </p:spPr>
      </p:pic>
      <p:pic>
        <p:nvPicPr>
          <p:cNvPr id="290818" name="Picture 2" descr="F:\photos Japan 2014\PB0603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784" y="335297"/>
            <a:ext cx="4639455" cy="347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15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sz="half" idx="1"/>
          </p:nvPr>
        </p:nvSpPr>
        <p:spPr>
          <a:xfrm>
            <a:off x="0" y="1484313"/>
            <a:ext cx="4897438" cy="792162"/>
          </a:xfrm>
        </p:spPr>
        <p:txBody>
          <a:bodyPr/>
          <a:lstStyle/>
          <a:p>
            <a:pPr>
              <a:lnSpc>
                <a:spcPct val="90000"/>
              </a:lnSpc>
              <a:buFontTx/>
              <a:buNone/>
            </a:pPr>
            <a:r>
              <a:rPr lang="en-US" altLang="en-US" sz="2000" smtClean="0"/>
              <a:t>	Underground (11 m below surface) Gamma- Spectrometer (7)</a:t>
            </a:r>
          </a:p>
        </p:txBody>
      </p:sp>
      <p:sp>
        <p:nvSpPr>
          <p:cNvPr id="148483" name="Rectangle 3"/>
          <p:cNvSpPr>
            <a:spLocks noChangeArrowheads="1"/>
          </p:cNvSpPr>
          <p:nvPr/>
        </p:nvSpPr>
        <p:spPr bwMode="black">
          <a:xfrm>
            <a:off x="0" y="142875"/>
            <a:ext cx="91440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pPr>
            <a:r>
              <a:rPr lang="en-GB" altLang="ja-JP" sz="3200" b="1">
                <a:solidFill>
                  <a:srgbClr val="003399"/>
                </a:solidFill>
                <a:ea typeface="ＭＳ Ｐゴシック" pitchFamily="34" charset="-128"/>
                <a:cs typeface="Arial" pitchFamily="34" charset="0"/>
              </a:rPr>
              <a:t>Environment Laboratories Analytical Facilities</a:t>
            </a:r>
          </a:p>
        </p:txBody>
      </p:sp>
      <p:pic>
        <p:nvPicPr>
          <p:cNvPr id="148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2290763"/>
            <a:ext cx="5183187" cy="3621087"/>
          </a:xfrm>
          <a:prstGeom prst="rect">
            <a:avLst/>
          </a:prstGeom>
          <a:noFill/>
          <a:ln w="9525">
            <a:solidFill>
              <a:schemeClr val="accent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148485" name="Picture 10" descr="P1090565k"/>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435600" y="1196975"/>
            <a:ext cx="3390900" cy="2543175"/>
          </a:xfrm>
          <a:ln>
            <a:solidFill>
              <a:schemeClr val="accent2"/>
            </a:solidFill>
            <a:miter lim="800000"/>
            <a:headEnd/>
            <a:tailEnd/>
          </a:ln>
          <a:effectLst>
            <a:outerShdw dist="107763" dir="2700000" algn="ctr" rotWithShape="0">
              <a:schemeClr val="bg2">
                <a:alpha val="50000"/>
              </a:schemeClr>
            </a:outerShdw>
          </a:effectLst>
        </p:spPr>
      </p:pic>
      <p:sp>
        <p:nvSpPr>
          <p:cNvPr id="148486" name="Text Box 11"/>
          <p:cNvSpPr txBox="1">
            <a:spLocks noChangeArrowheads="1"/>
          </p:cNvSpPr>
          <p:nvPr/>
        </p:nvSpPr>
        <p:spPr bwMode="auto">
          <a:xfrm>
            <a:off x="5330825" y="3835400"/>
            <a:ext cx="35639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buClr>
                <a:srgbClr val="3366CC"/>
              </a:buClr>
              <a:buSzPct val="110000"/>
            </a:pPr>
            <a:r>
              <a:rPr lang="de-DE" altLang="en-US" sz="2000">
                <a:solidFill>
                  <a:srgbClr val="003399"/>
                </a:solidFill>
                <a:latin typeface="Arial" pitchFamily="34" charset="0"/>
                <a:cs typeface="Arial" pitchFamily="34" charset="0"/>
              </a:rPr>
              <a:t>	30 m water-equivalent due to the „low-level“ rock</a:t>
            </a:r>
            <a:endParaRPr lang="en-GB" altLang="en-US" sz="2000">
              <a:solidFill>
                <a:srgbClr val="003399"/>
              </a:solidFill>
              <a:latin typeface="Arial" pitchFamily="34" charset="0"/>
              <a:cs typeface="Arial" pitchFamily="34" charset="0"/>
            </a:endParaRPr>
          </a:p>
        </p:txBody>
      </p:sp>
      <p:pic>
        <p:nvPicPr>
          <p:cNvPr id="14848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5150" y="4665220"/>
            <a:ext cx="3154363" cy="216852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body" sz="half" idx="1"/>
          </p:nvPr>
        </p:nvSpPr>
        <p:spPr>
          <a:xfrm>
            <a:off x="395288" y="1196975"/>
            <a:ext cx="4392612" cy="1223963"/>
          </a:xfrm>
        </p:spPr>
        <p:txBody>
          <a:bodyPr/>
          <a:lstStyle/>
          <a:p>
            <a:r>
              <a:rPr lang="en-GB" altLang="en-US" sz="2000" smtClean="0"/>
              <a:t>Active Shielding for</a:t>
            </a:r>
          </a:p>
          <a:p>
            <a:pPr>
              <a:buFontTx/>
              <a:buNone/>
            </a:pPr>
            <a:r>
              <a:rPr lang="en-GB" altLang="en-US" sz="2000" smtClean="0"/>
              <a:t>	- cosmic rays (plastic Scintillators around the detectors)</a:t>
            </a:r>
          </a:p>
        </p:txBody>
      </p:sp>
      <p:sp>
        <p:nvSpPr>
          <p:cNvPr id="149507" name="Rectangle 7"/>
          <p:cNvSpPr>
            <a:spLocks noChangeArrowheads="1"/>
          </p:cNvSpPr>
          <p:nvPr/>
        </p:nvSpPr>
        <p:spPr bwMode="black">
          <a:xfrm>
            <a:off x="323850" y="146050"/>
            <a:ext cx="853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pPr>
            <a:r>
              <a:rPr lang="en-GB" altLang="ja-JP" sz="3200" b="1" dirty="0">
                <a:solidFill>
                  <a:srgbClr val="003399"/>
                </a:solidFill>
                <a:ea typeface="ＭＳ Ｐゴシック" pitchFamily="34" charset="-128"/>
                <a:cs typeface="Arial" pitchFamily="34" charset="0"/>
              </a:rPr>
              <a:t>EL Analytical Facilities</a:t>
            </a:r>
            <a:endParaRPr lang="en-GB" altLang="ja-JP" sz="2800" dirty="0">
              <a:solidFill>
                <a:srgbClr val="8681B8"/>
              </a:solidFill>
              <a:ea typeface="ＭＳ Ｐゴシック" pitchFamily="34" charset="-128"/>
              <a:cs typeface="Arial" pitchFamily="34" charset="0"/>
            </a:endParaRPr>
          </a:p>
        </p:txBody>
      </p:sp>
      <p:pic>
        <p:nvPicPr>
          <p:cNvPr id="149508" name="Picture 8" descr="JLT0246k"/>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463" y="1397000"/>
            <a:ext cx="4111625" cy="2752725"/>
          </a:xfrm>
        </p:spPr>
      </p:pic>
      <p:pic>
        <p:nvPicPr>
          <p:cNvPr id="149509" name="Picture 10" descr="22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924175"/>
            <a:ext cx="40322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ext Box 11"/>
          <p:cNvSpPr txBox="1">
            <a:spLocks noChangeArrowheads="1"/>
          </p:cNvSpPr>
          <p:nvPr/>
        </p:nvSpPr>
        <p:spPr bwMode="auto">
          <a:xfrm>
            <a:off x="4572000" y="5229225"/>
            <a:ext cx="381635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182563" indent="-18256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Tx/>
              <a:buChar char="•"/>
            </a:pPr>
            <a:r>
              <a:rPr lang="de-DE" altLang="en-US" sz="2000">
                <a:solidFill>
                  <a:srgbClr val="003399"/>
                </a:solidFill>
                <a:latin typeface="Arial" pitchFamily="34" charset="0"/>
                <a:cs typeface="Arial" pitchFamily="34" charset="0"/>
              </a:rPr>
              <a:t> Internal Compton shielding (NaI-Crystals)</a:t>
            </a:r>
            <a:endParaRPr lang="en-GB" altLang="en-US" sz="2000">
              <a:solidFill>
                <a:srgbClr val="003399"/>
              </a:solidFill>
              <a:latin typeface="Arial" pitchFamily="34" charset="0"/>
              <a:cs typeface="Arial" pitchFamily="34" charset="0"/>
            </a:endParaRPr>
          </a:p>
        </p:txBody>
      </p:sp>
    </p:spTree>
    <p:extLst>
      <p:ext uri="{BB962C8B-B14F-4D97-AF65-F5344CB8AC3E}">
        <p14:creationId xmlns:p14="http://schemas.microsoft.com/office/powerpoint/2010/main" val="2005069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globe2"/>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180975" y="836613"/>
            <a:ext cx="8788400" cy="45100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2883" name="Text Box 3"/>
          <p:cNvSpPr txBox="1">
            <a:spLocks noChangeArrowheads="1"/>
          </p:cNvSpPr>
          <p:nvPr/>
        </p:nvSpPr>
        <p:spPr bwMode="auto">
          <a:xfrm>
            <a:off x="238125" y="230188"/>
            <a:ext cx="8699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2800">
                <a:solidFill>
                  <a:srgbClr val="003399"/>
                </a:solidFill>
                <a:latin typeface="Arial" pitchFamily="34" charset="0"/>
                <a:cs typeface="Arial" pitchFamily="34" charset="0"/>
              </a:rPr>
              <a:t>On-line access to world-wide marine radioactivity data</a:t>
            </a:r>
          </a:p>
        </p:txBody>
      </p:sp>
      <p:sp>
        <p:nvSpPr>
          <p:cNvPr id="122884" name="Text Box 4"/>
          <p:cNvSpPr txBox="1">
            <a:spLocks noChangeArrowheads="1"/>
          </p:cNvSpPr>
          <p:nvPr/>
        </p:nvSpPr>
        <p:spPr bwMode="auto">
          <a:xfrm>
            <a:off x="539750" y="5734050"/>
            <a:ext cx="2727325" cy="466725"/>
          </a:xfrm>
          <a:prstGeom prst="rect">
            <a:avLst/>
          </a:prstGeom>
          <a:gradFill rotWithShape="1">
            <a:gsLst>
              <a:gs pos="0">
                <a:srgbClr val="FFFFFF">
                  <a:alpha val="70000"/>
                </a:srgbClr>
              </a:gs>
              <a:gs pos="100000">
                <a:srgbClr val="FFFFFF">
                  <a:alpha val="70000"/>
                </a:srgbClr>
              </a:gs>
            </a:gsLst>
            <a:lin ang="5400000" scaled="1"/>
          </a:gra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a:solidFill>
                  <a:srgbClr val="0066FF"/>
                </a:solidFill>
                <a:cs typeface="Arial" pitchFamily="34" charset="0"/>
              </a:rPr>
              <a:t>http://maris.iaea.org/</a:t>
            </a:r>
          </a:p>
        </p:txBody>
      </p:sp>
      <p:sp>
        <p:nvSpPr>
          <p:cNvPr id="122885" name="Text Box 5"/>
          <p:cNvSpPr txBox="1">
            <a:spLocks noChangeArrowheads="1"/>
          </p:cNvSpPr>
          <p:nvPr/>
        </p:nvSpPr>
        <p:spPr bwMode="auto">
          <a:xfrm>
            <a:off x="919163" y="3087688"/>
            <a:ext cx="2357437" cy="1565275"/>
          </a:xfrm>
          <a:prstGeom prst="rect">
            <a:avLst/>
          </a:prstGeom>
          <a:gradFill rotWithShape="1">
            <a:gsLst>
              <a:gs pos="0">
                <a:srgbClr val="FFFFFF">
                  <a:alpha val="75000"/>
                </a:srgbClr>
              </a:gs>
              <a:gs pos="100000">
                <a:srgbClr val="FFFFFF">
                  <a:alpha val="75000"/>
                </a:srgbClr>
              </a:gs>
            </a:gsLst>
            <a:lin ang="5400000" scaled="1"/>
          </a:gra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r>
              <a:rPr lang="en-GB" altLang="en-US">
                <a:solidFill>
                  <a:srgbClr val="FF0000"/>
                </a:solidFill>
                <a:cs typeface="Arial" pitchFamily="34" charset="0"/>
              </a:rPr>
              <a:t> 110 000 data</a:t>
            </a:r>
          </a:p>
          <a:p>
            <a:pPr eaLnBrk="1" hangingPunct="1">
              <a:buFontTx/>
              <a:buChar char="•"/>
            </a:pPr>
            <a:r>
              <a:rPr lang="en-GB" altLang="en-US">
                <a:solidFill>
                  <a:srgbClr val="FF0000"/>
                </a:solidFill>
                <a:cs typeface="Arial" pitchFamily="34" charset="0"/>
              </a:rPr>
              <a:t> 94 radionuclide </a:t>
            </a:r>
          </a:p>
          <a:p>
            <a:pPr eaLnBrk="1" hangingPunct="1">
              <a:buFontTx/>
              <a:buChar char="•"/>
            </a:pPr>
            <a:r>
              <a:rPr lang="en-GB" altLang="en-US">
                <a:solidFill>
                  <a:srgbClr val="FF0000"/>
                </a:solidFill>
                <a:cs typeface="Arial" pitchFamily="34" charset="0"/>
              </a:rPr>
              <a:t> 30 years</a:t>
            </a:r>
          </a:p>
          <a:p>
            <a:pPr eaLnBrk="1" hangingPunct="1">
              <a:buFontTx/>
              <a:buChar char="•"/>
            </a:pPr>
            <a:r>
              <a:rPr lang="en-GB" altLang="en-US">
                <a:solidFill>
                  <a:srgbClr val="FF0000"/>
                </a:solidFill>
                <a:cs typeface="Arial" pitchFamily="34" charset="0"/>
              </a:rPr>
              <a:t> 339 laboratories</a:t>
            </a:r>
          </a:p>
        </p:txBody>
      </p:sp>
      <p:pic>
        <p:nvPicPr>
          <p:cNvPr id="122886" name="Picture 6" descr="sea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850" y="3716338"/>
            <a:ext cx="4906963" cy="2952750"/>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NE-Atlantic-Reg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3035300"/>
            <a:ext cx="17700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814388" y="260350"/>
            <a:ext cx="757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3600" b="1">
                <a:solidFill>
                  <a:srgbClr val="003399"/>
                </a:solidFill>
                <a:latin typeface="Arial" pitchFamily="34" charset="0"/>
                <a:cs typeface="Arial" pitchFamily="34" charset="0"/>
              </a:rPr>
              <a:t>Some data from OSPAR Region II </a:t>
            </a:r>
          </a:p>
        </p:txBody>
      </p:sp>
      <p:grpSp>
        <p:nvGrpSpPr>
          <p:cNvPr id="124932" name="Group 8"/>
          <p:cNvGrpSpPr>
            <a:grpSpLocks/>
          </p:cNvGrpSpPr>
          <p:nvPr/>
        </p:nvGrpSpPr>
        <p:grpSpPr bwMode="auto">
          <a:xfrm>
            <a:off x="827088" y="1196975"/>
            <a:ext cx="5194300" cy="4703763"/>
            <a:chOff x="1271" y="816"/>
            <a:chExt cx="3272" cy="2963"/>
          </a:xfrm>
        </p:grpSpPr>
        <p:pic>
          <p:nvPicPr>
            <p:cNvPr id="124934" name="Picture 4" descr="Tc99_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 y="821"/>
              <a:ext cx="1609" cy="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5" descr="Pu_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 y="2329"/>
              <a:ext cx="1570" cy="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Picture 6" descr="Pictur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 y="816"/>
              <a:ext cx="1560" cy="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7" name="Picture 7" descr="Cs137_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 y="2316"/>
              <a:ext cx="1666"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4933" name="Text Box 9"/>
          <p:cNvSpPr txBox="1">
            <a:spLocks noChangeArrowheads="1"/>
          </p:cNvSpPr>
          <p:nvPr/>
        </p:nvSpPr>
        <p:spPr bwMode="auto">
          <a:xfrm>
            <a:off x="6300788" y="4076700"/>
            <a:ext cx="2519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fr-FR" altLang="en-US" sz="1600">
                <a:solidFill>
                  <a:srgbClr val="000000"/>
                </a:solidFill>
                <a:latin typeface="Arial" pitchFamily="34" charset="0"/>
                <a:cs typeface="Arial" pitchFamily="34" charset="0"/>
              </a:rPr>
              <a:t>OSPAR Region II</a:t>
            </a:r>
            <a:endParaRPr lang="en-GB" altLang="en-US" sz="160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5"/>
          <p:cNvSpPr>
            <a:spLocks noGrp="1" noChangeArrowheads="1"/>
          </p:cNvSpPr>
          <p:nvPr>
            <p:ph type="title" idx="4294967295"/>
          </p:nvPr>
        </p:nvSpPr>
        <p:spPr bwMode="auto">
          <a:xfrm>
            <a:off x="282575" y="248592"/>
            <a:ext cx="8534400" cy="461665"/>
          </a:xfrm>
        </p:spPr>
        <p:txBody>
          <a:bodyPr>
            <a:spAutoFit/>
          </a:bodyPr>
          <a:lstStyle/>
          <a:p>
            <a:r>
              <a:rPr lang="en-GB" altLang="en-US" sz="2400" dirty="0" smtClean="0">
                <a:solidFill>
                  <a:schemeClr val="tx1"/>
                </a:solidFill>
              </a:rPr>
              <a:t>Ocean modelling</a:t>
            </a:r>
          </a:p>
        </p:txBody>
      </p:sp>
      <p:grpSp>
        <p:nvGrpSpPr>
          <p:cNvPr id="132100" name="Group 7"/>
          <p:cNvGrpSpPr>
            <a:grpSpLocks/>
          </p:cNvGrpSpPr>
          <p:nvPr/>
        </p:nvGrpSpPr>
        <p:grpSpPr bwMode="auto">
          <a:xfrm>
            <a:off x="893215" y="1636870"/>
            <a:ext cx="3263900" cy="4103687"/>
            <a:chOff x="557690" y="1459144"/>
            <a:chExt cx="3262998" cy="4401521"/>
          </a:xfrm>
        </p:grpSpPr>
        <p:grpSp>
          <p:nvGrpSpPr>
            <p:cNvPr id="132107" name="Group 4"/>
            <p:cNvGrpSpPr>
              <a:grpSpLocks/>
            </p:cNvGrpSpPr>
            <p:nvPr/>
          </p:nvGrpSpPr>
          <p:grpSpPr bwMode="auto">
            <a:xfrm>
              <a:off x="557690" y="1459144"/>
              <a:ext cx="3262998" cy="4401521"/>
              <a:chOff x="1115616" y="1809891"/>
              <a:chExt cx="3262998" cy="4401521"/>
            </a:xfrm>
          </p:grpSpPr>
          <p:pic>
            <p:nvPicPr>
              <p:cNvPr id="132109" name="Picture 2"/>
              <p:cNvPicPr>
                <a:picLocks noChangeAspect="1" noChangeArrowheads="1"/>
              </p:cNvPicPr>
              <p:nvPr/>
            </p:nvPicPr>
            <p:blipFill>
              <a:blip r:embed="rId2">
                <a:extLst>
                  <a:ext uri="{28A0092B-C50C-407E-A947-70E740481C1C}">
                    <a14:useLocalDpi xmlns:a14="http://schemas.microsoft.com/office/drawing/2010/main" val="0"/>
                  </a:ext>
                </a:extLst>
              </a:blip>
              <a:srcRect l="7152" t="21992" r="56926" b="21880"/>
              <a:stretch>
                <a:fillRect/>
              </a:stretch>
            </p:blipFill>
            <p:spPr bwMode="auto">
              <a:xfrm>
                <a:off x="1115616" y="2132855"/>
                <a:ext cx="3262998" cy="407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0" name="TextBox 3"/>
              <p:cNvSpPr txBox="1">
                <a:spLocks noChangeArrowheads="1"/>
              </p:cNvSpPr>
              <p:nvPr/>
            </p:nvSpPr>
            <p:spPr bwMode="auto">
              <a:xfrm>
                <a:off x="1314081" y="1809891"/>
                <a:ext cx="2723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a:latin typeface="Arial" pitchFamily="34" charset="0"/>
                    <a:cs typeface="Arial" pitchFamily="34" charset="0"/>
                  </a:rPr>
                  <a:t>Liquid release simulation</a:t>
                </a:r>
                <a:endParaRPr lang="en-GB" altLang="en-US" sz="1800">
                  <a:latin typeface="Arial" pitchFamily="34" charset="0"/>
                  <a:cs typeface="Arial" pitchFamily="34" charset="0"/>
                </a:endParaRPr>
              </a:p>
            </p:txBody>
          </p:sp>
        </p:grpSp>
        <p:sp>
          <p:nvSpPr>
            <p:cNvPr id="132108" name="Rectangle 6"/>
            <p:cNvSpPr>
              <a:spLocks noChangeArrowheads="1"/>
            </p:cNvSpPr>
            <p:nvPr/>
          </p:nvSpPr>
          <p:spPr bwMode="auto">
            <a:xfrm>
              <a:off x="1377015" y="1880334"/>
              <a:ext cx="484380" cy="144016"/>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en-US" sz="3600">
                <a:solidFill>
                  <a:srgbClr val="000000"/>
                </a:solidFill>
              </a:endParaRPr>
            </a:p>
          </p:txBody>
        </p:sp>
      </p:grpSp>
      <p:grpSp>
        <p:nvGrpSpPr>
          <p:cNvPr id="132101" name="Group 8"/>
          <p:cNvGrpSpPr>
            <a:grpSpLocks/>
          </p:cNvGrpSpPr>
          <p:nvPr/>
        </p:nvGrpSpPr>
        <p:grpSpPr bwMode="auto">
          <a:xfrm>
            <a:off x="4891531" y="1605120"/>
            <a:ext cx="3863975" cy="4135437"/>
            <a:chOff x="4139952" y="1412776"/>
            <a:chExt cx="4024205" cy="4528531"/>
          </a:xfrm>
        </p:grpSpPr>
        <p:grpSp>
          <p:nvGrpSpPr>
            <p:cNvPr id="132103" name="Group 5"/>
            <p:cNvGrpSpPr>
              <a:grpSpLocks/>
            </p:cNvGrpSpPr>
            <p:nvPr/>
          </p:nvGrpSpPr>
          <p:grpSpPr bwMode="auto">
            <a:xfrm>
              <a:off x="4139952" y="1412776"/>
              <a:ext cx="4024205" cy="4528531"/>
              <a:chOff x="4716016" y="1668332"/>
              <a:chExt cx="4024205" cy="4528531"/>
            </a:xfrm>
          </p:grpSpPr>
          <p:pic>
            <p:nvPicPr>
              <p:cNvPr id="132105" name="Picture 3"/>
              <p:cNvPicPr>
                <a:picLocks noChangeAspect="1" noChangeArrowheads="1"/>
              </p:cNvPicPr>
              <p:nvPr/>
            </p:nvPicPr>
            <p:blipFill>
              <a:blip r:embed="rId3">
                <a:extLst>
                  <a:ext uri="{28A0092B-C50C-407E-A947-70E740481C1C}">
                    <a14:useLocalDpi xmlns:a14="http://schemas.microsoft.com/office/drawing/2010/main" val="0"/>
                  </a:ext>
                </a:extLst>
              </a:blip>
              <a:srcRect l="8633" t="18919" r="47533" b="24449"/>
              <a:stretch>
                <a:fillRect/>
              </a:stretch>
            </p:blipFill>
            <p:spPr bwMode="auto">
              <a:xfrm>
                <a:off x="4716016" y="2037664"/>
                <a:ext cx="4024205" cy="415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6" name="TextBox 9"/>
              <p:cNvSpPr txBox="1">
                <a:spLocks noChangeArrowheads="1"/>
              </p:cNvSpPr>
              <p:nvPr/>
            </p:nvSpPr>
            <p:spPr bwMode="auto">
              <a:xfrm>
                <a:off x="4716016" y="1668332"/>
                <a:ext cx="3651152" cy="36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a:latin typeface="Arial" pitchFamily="34" charset="0"/>
                    <a:cs typeface="Arial" pitchFamily="34" charset="0"/>
                  </a:rPr>
                  <a:t>Atmospheric deposition simulation</a:t>
                </a:r>
                <a:endParaRPr lang="en-GB" altLang="en-US" sz="1800">
                  <a:latin typeface="Arial" pitchFamily="34" charset="0"/>
                  <a:cs typeface="Arial" pitchFamily="34" charset="0"/>
                </a:endParaRPr>
              </a:p>
            </p:txBody>
          </p:sp>
        </p:grpSp>
        <p:sp>
          <p:nvSpPr>
            <p:cNvPr id="132104" name="Rectangle 16"/>
            <p:cNvSpPr>
              <a:spLocks noChangeArrowheads="1"/>
            </p:cNvSpPr>
            <p:nvPr/>
          </p:nvSpPr>
          <p:spPr bwMode="auto">
            <a:xfrm>
              <a:off x="5293547" y="1935080"/>
              <a:ext cx="484380" cy="144016"/>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en-US" sz="3600">
                <a:solidFill>
                  <a:srgbClr val="000000"/>
                </a:solidFill>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09625" indent="-8096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altLang="en-US" sz="2000" dirty="0" smtClean="0">
                <a:solidFill>
                  <a:schemeClr val="hlink"/>
                </a:solidFill>
                <a:latin typeface="Arial" pitchFamily="34" charset="0"/>
                <a:cs typeface="Arial" pitchFamily="34" charset="0"/>
              </a:rPr>
              <a:t>   </a:t>
            </a:r>
            <a:endParaRPr lang="en-GB" altLang="en-US" sz="2000" dirty="0">
              <a:solidFill>
                <a:schemeClr val="hlink"/>
              </a:solidFill>
              <a:latin typeface="Arial" pitchFamily="34" charset="0"/>
              <a:cs typeface="Arial" pitchFamily="34" charset="0"/>
            </a:endParaRPr>
          </a:p>
          <a:p>
            <a:r>
              <a:rPr lang="en-GB" altLang="en-US" sz="2800" dirty="0" smtClean="0">
                <a:solidFill>
                  <a:schemeClr val="folHlink"/>
                </a:solidFill>
                <a:latin typeface="Arial" pitchFamily="34" charset="0"/>
                <a:cs typeface="Arial" pitchFamily="34" charset="0"/>
              </a:rPr>
              <a:t>Provision </a:t>
            </a:r>
            <a:r>
              <a:rPr lang="en-GB" altLang="en-US" sz="2800" dirty="0">
                <a:solidFill>
                  <a:schemeClr val="folHlink"/>
                </a:solidFill>
                <a:latin typeface="Arial" pitchFamily="34" charset="0"/>
                <a:cs typeface="Arial" pitchFamily="34" charset="0"/>
              </a:rPr>
              <a:t>of Reference </a:t>
            </a:r>
            <a:r>
              <a:rPr lang="en-GB" altLang="en-US" sz="2800" dirty="0" smtClean="0">
                <a:solidFill>
                  <a:schemeClr val="folHlink"/>
                </a:solidFill>
                <a:latin typeface="Arial" pitchFamily="34" charset="0"/>
                <a:cs typeface="Arial" pitchFamily="34" charset="0"/>
              </a:rPr>
              <a:t>Products for Science and Trade </a:t>
            </a:r>
            <a:r>
              <a:rPr lang="en-GB" altLang="en-US" dirty="0">
                <a:solidFill>
                  <a:schemeClr val="folHlink"/>
                </a:solidFill>
                <a:latin typeface="Arial" pitchFamily="34" charset="0"/>
                <a:cs typeface="Arial" pitchFamily="34" charset="0"/>
              </a:rPr>
              <a:t>	</a:t>
            </a:r>
          </a:p>
        </p:txBody>
      </p:sp>
      <p:pic>
        <p:nvPicPr>
          <p:cNvPr id="117763" name="Picture 3" descr="P1060046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4" y="1699145"/>
            <a:ext cx="4697413" cy="3522663"/>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17764" name="Picture 5" descr="P1060047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77" y="2603212"/>
            <a:ext cx="4305482" cy="322957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79388" y="260350"/>
            <a:ext cx="8785225" cy="762000"/>
          </a:xfrm>
        </p:spPr>
        <p:txBody>
          <a:bodyPr/>
          <a:lstStyle/>
          <a:p>
            <a:pPr eaLnBrk="1" hangingPunct="1"/>
            <a:endParaRPr lang="en-GB" altLang="ko-KR" sz="1000" dirty="0" smtClean="0">
              <a:solidFill>
                <a:srgbClr val="FF3300"/>
              </a:solidFill>
              <a:ea typeface="Gulim" pitchFamily="34" charset="-127"/>
            </a:endParaRPr>
          </a:p>
        </p:txBody>
      </p:sp>
      <p:grpSp>
        <p:nvGrpSpPr>
          <p:cNvPr id="120837" name="Group 5"/>
          <p:cNvGrpSpPr>
            <a:grpSpLocks/>
          </p:cNvGrpSpPr>
          <p:nvPr/>
        </p:nvGrpSpPr>
        <p:grpSpPr bwMode="auto">
          <a:xfrm>
            <a:off x="318412" y="357400"/>
            <a:ext cx="4201122" cy="5421308"/>
            <a:chOff x="204" y="709"/>
            <a:chExt cx="2306" cy="3234"/>
          </a:xfrm>
        </p:grpSpPr>
        <p:sp>
          <p:nvSpPr>
            <p:cNvPr id="120841" name="Rectangle 6"/>
            <p:cNvSpPr>
              <a:spLocks noChangeArrowheads="1"/>
            </p:cNvSpPr>
            <p:nvPr/>
          </p:nvSpPr>
          <p:spPr bwMode="auto">
            <a:xfrm>
              <a:off x="242" y="768"/>
              <a:ext cx="2268" cy="317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pic>
          <p:nvPicPr>
            <p:cNvPr id="120842" name="Picture 7" descr="20100518091156408_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62" y="1175"/>
              <a:ext cx="3179" cy="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38" name="Group 8"/>
          <p:cNvGrpSpPr>
            <a:grpSpLocks/>
          </p:cNvGrpSpPr>
          <p:nvPr/>
        </p:nvGrpSpPr>
        <p:grpSpPr bwMode="auto">
          <a:xfrm>
            <a:off x="4928530" y="726915"/>
            <a:ext cx="3960637" cy="5420506"/>
            <a:chOff x="3016" y="618"/>
            <a:chExt cx="2313" cy="3234"/>
          </a:xfrm>
        </p:grpSpPr>
        <p:sp>
          <p:nvSpPr>
            <p:cNvPr id="120839" name="Rectangle 9"/>
            <p:cNvSpPr>
              <a:spLocks noChangeArrowheads="1"/>
            </p:cNvSpPr>
            <p:nvPr/>
          </p:nvSpPr>
          <p:spPr bwMode="auto">
            <a:xfrm>
              <a:off x="3061" y="677"/>
              <a:ext cx="2268" cy="317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pic>
          <p:nvPicPr>
            <p:cNvPr id="120840" name="Picture 10" descr="20100518091207314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51" y="1083"/>
              <a:ext cx="3178" cy="22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4" name="Group 2"/>
          <p:cNvGrpSpPr>
            <a:grpSpLocks/>
          </p:cNvGrpSpPr>
          <p:nvPr/>
        </p:nvGrpSpPr>
        <p:grpSpPr bwMode="auto">
          <a:xfrm>
            <a:off x="190500" y="1816100"/>
            <a:ext cx="5995988" cy="4316413"/>
            <a:chOff x="584" y="602"/>
            <a:chExt cx="3984" cy="2867"/>
          </a:xfrm>
        </p:grpSpPr>
        <p:pic>
          <p:nvPicPr>
            <p:cNvPr id="151557" name="Picture 3" descr="_DSC0341a'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 y="602"/>
              <a:ext cx="3984" cy="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4" descr="File00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 y="1946"/>
              <a:ext cx="1878" cy="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59" name="Group 5"/>
            <p:cNvGrpSpPr>
              <a:grpSpLocks/>
            </p:cNvGrpSpPr>
            <p:nvPr/>
          </p:nvGrpSpPr>
          <p:grpSpPr bwMode="auto">
            <a:xfrm>
              <a:off x="584" y="2234"/>
              <a:ext cx="1873" cy="1207"/>
              <a:chOff x="15" y="2532"/>
              <a:chExt cx="2651" cy="1710"/>
            </a:xfrm>
          </p:grpSpPr>
          <p:sp>
            <p:nvSpPr>
              <p:cNvPr id="151560" name="Text Box 6"/>
              <p:cNvSpPr txBox="1">
                <a:spLocks noChangeArrowheads="1"/>
              </p:cNvSpPr>
              <p:nvPr/>
            </p:nvSpPr>
            <p:spPr bwMode="auto">
              <a:xfrm rot="-5400000">
                <a:off x="-335" y="3090"/>
                <a:ext cx="951" cy="252"/>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baseline="30000">
                    <a:solidFill>
                      <a:srgbClr val="000000"/>
                    </a:solidFill>
                    <a:latin typeface="Arial" pitchFamily="34" charset="0"/>
                  </a:rPr>
                  <a:t>134</a:t>
                </a:r>
                <a:r>
                  <a:rPr lang="en-US" altLang="en-US" sz="1200">
                    <a:solidFill>
                      <a:srgbClr val="000000"/>
                    </a:solidFill>
                    <a:latin typeface="Arial" pitchFamily="34" charset="0"/>
                  </a:rPr>
                  <a:t>Cs Uptake</a:t>
                </a:r>
              </a:p>
            </p:txBody>
          </p:sp>
          <p:sp>
            <p:nvSpPr>
              <p:cNvPr id="151561" name="Line 7"/>
              <p:cNvSpPr>
                <a:spLocks noChangeShapeType="1"/>
              </p:cNvSpPr>
              <p:nvPr/>
            </p:nvSpPr>
            <p:spPr bwMode="auto">
              <a:xfrm>
                <a:off x="452" y="2564"/>
                <a:ext cx="0" cy="130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62" name="Line 8"/>
              <p:cNvSpPr>
                <a:spLocks noChangeShapeType="1"/>
              </p:cNvSpPr>
              <p:nvPr/>
            </p:nvSpPr>
            <p:spPr bwMode="auto">
              <a:xfrm>
                <a:off x="452" y="3865"/>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63" name="Line 9"/>
              <p:cNvSpPr>
                <a:spLocks noChangeShapeType="1"/>
              </p:cNvSpPr>
              <p:nvPr/>
            </p:nvSpPr>
            <p:spPr bwMode="auto">
              <a:xfrm>
                <a:off x="452" y="3605"/>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64" name="Line 10"/>
              <p:cNvSpPr>
                <a:spLocks noChangeShapeType="1"/>
              </p:cNvSpPr>
              <p:nvPr/>
            </p:nvSpPr>
            <p:spPr bwMode="auto">
              <a:xfrm>
                <a:off x="452" y="3346"/>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65" name="Line 11"/>
              <p:cNvSpPr>
                <a:spLocks noChangeShapeType="1"/>
              </p:cNvSpPr>
              <p:nvPr/>
            </p:nvSpPr>
            <p:spPr bwMode="auto">
              <a:xfrm>
                <a:off x="452" y="3083"/>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66" name="Line 12"/>
              <p:cNvSpPr>
                <a:spLocks noChangeShapeType="1"/>
              </p:cNvSpPr>
              <p:nvPr/>
            </p:nvSpPr>
            <p:spPr bwMode="auto">
              <a:xfrm>
                <a:off x="452" y="2824"/>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67" name="Line 13"/>
              <p:cNvSpPr>
                <a:spLocks noChangeShapeType="1"/>
              </p:cNvSpPr>
              <p:nvPr/>
            </p:nvSpPr>
            <p:spPr bwMode="auto">
              <a:xfrm>
                <a:off x="452" y="2564"/>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68" name="Line 14"/>
              <p:cNvSpPr>
                <a:spLocks noChangeShapeType="1"/>
              </p:cNvSpPr>
              <p:nvPr/>
            </p:nvSpPr>
            <p:spPr bwMode="auto">
              <a:xfrm>
                <a:off x="452" y="3865"/>
                <a:ext cx="209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69" name="Line 15"/>
              <p:cNvSpPr>
                <a:spLocks noChangeShapeType="1"/>
              </p:cNvSpPr>
              <p:nvPr/>
            </p:nvSpPr>
            <p:spPr bwMode="auto">
              <a:xfrm flipV="1">
                <a:off x="452" y="3844"/>
                <a:ext cx="0"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70" name="Line 16"/>
              <p:cNvSpPr>
                <a:spLocks noChangeShapeType="1"/>
              </p:cNvSpPr>
              <p:nvPr/>
            </p:nvSpPr>
            <p:spPr bwMode="auto">
              <a:xfrm flipV="1">
                <a:off x="1149" y="3844"/>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71" name="Line 17"/>
              <p:cNvSpPr>
                <a:spLocks noChangeShapeType="1"/>
              </p:cNvSpPr>
              <p:nvPr/>
            </p:nvSpPr>
            <p:spPr bwMode="auto">
              <a:xfrm flipV="1">
                <a:off x="1844" y="3844"/>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72" name="Line 18"/>
              <p:cNvSpPr>
                <a:spLocks noChangeShapeType="1"/>
              </p:cNvSpPr>
              <p:nvPr/>
            </p:nvSpPr>
            <p:spPr bwMode="auto">
              <a:xfrm flipV="1">
                <a:off x="2542" y="3844"/>
                <a:ext cx="0"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73" name="Line 19"/>
              <p:cNvSpPr>
                <a:spLocks noChangeShapeType="1"/>
              </p:cNvSpPr>
              <p:nvPr/>
            </p:nvSpPr>
            <p:spPr bwMode="auto">
              <a:xfrm flipV="1">
                <a:off x="452" y="3795"/>
                <a:ext cx="138" cy="7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74" name="Line 20"/>
              <p:cNvSpPr>
                <a:spLocks noChangeShapeType="1"/>
              </p:cNvSpPr>
              <p:nvPr/>
            </p:nvSpPr>
            <p:spPr bwMode="auto">
              <a:xfrm flipV="1">
                <a:off x="590" y="3728"/>
                <a:ext cx="140"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75" name="Line 21"/>
              <p:cNvSpPr>
                <a:spLocks noChangeShapeType="1"/>
              </p:cNvSpPr>
              <p:nvPr/>
            </p:nvSpPr>
            <p:spPr bwMode="auto">
              <a:xfrm flipV="1">
                <a:off x="730" y="3651"/>
                <a:ext cx="138" cy="7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76" name="Line 22"/>
              <p:cNvSpPr>
                <a:spLocks noChangeShapeType="1"/>
              </p:cNvSpPr>
              <p:nvPr/>
            </p:nvSpPr>
            <p:spPr bwMode="auto">
              <a:xfrm flipV="1">
                <a:off x="868" y="3581"/>
                <a:ext cx="142" cy="7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77" name="Line 23"/>
              <p:cNvSpPr>
                <a:spLocks noChangeShapeType="1"/>
              </p:cNvSpPr>
              <p:nvPr/>
            </p:nvSpPr>
            <p:spPr bwMode="auto">
              <a:xfrm flipV="1">
                <a:off x="1010" y="3365"/>
                <a:ext cx="417" cy="2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78" name="Line 24"/>
              <p:cNvSpPr>
                <a:spLocks noChangeShapeType="1"/>
              </p:cNvSpPr>
              <p:nvPr/>
            </p:nvSpPr>
            <p:spPr bwMode="auto">
              <a:xfrm flipV="1">
                <a:off x="1427" y="3246"/>
                <a:ext cx="278" cy="1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79" name="Line 25"/>
              <p:cNvSpPr>
                <a:spLocks noChangeShapeType="1"/>
              </p:cNvSpPr>
              <p:nvPr/>
            </p:nvSpPr>
            <p:spPr bwMode="auto">
              <a:xfrm flipV="1">
                <a:off x="1705" y="3113"/>
                <a:ext cx="278" cy="1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80" name="Line 26"/>
              <p:cNvSpPr>
                <a:spLocks noChangeShapeType="1"/>
              </p:cNvSpPr>
              <p:nvPr/>
            </p:nvSpPr>
            <p:spPr bwMode="auto">
              <a:xfrm flipV="1">
                <a:off x="1983" y="2981"/>
                <a:ext cx="420" cy="1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81" name="Line 27"/>
              <p:cNvSpPr>
                <a:spLocks noChangeShapeType="1"/>
              </p:cNvSpPr>
              <p:nvPr/>
            </p:nvSpPr>
            <p:spPr bwMode="auto">
              <a:xfrm>
                <a:off x="452" y="38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82" name="Line 28"/>
              <p:cNvSpPr>
                <a:spLocks noChangeShapeType="1"/>
              </p:cNvSpPr>
              <p:nvPr/>
            </p:nvSpPr>
            <p:spPr bwMode="auto">
              <a:xfrm>
                <a:off x="443" y="3865"/>
                <a:ext cx="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83" name="Line 29"/>
              <p:cNvSpPr>
                <a:spLocks noChangeShapeType="1"/>
              </p:cNvSpPr>
              <p:nvPr/>
            </p:nvSpPr>
            <p:spPr bwMode="auto">
              <a:xfrm flipV="1">
                <a:off x="590" y="3784"/>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84" name="Line 30"/>
              <p:cNvSpPr>
                <a:spLocks noChangeShapeType="1"/>
              </p:cNvSpPr>
              <p:nvPr/>
            </p:nvSpPr>
            <p:spPr bwMode="auto">
              <a:xfrm>
                <a:off x="581" y="3784"/>
                <a:ext cx="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85" name="Line 31"/>
              <p:cNvSpPr>
                <a:spLocks noChangeShapeType="1"/>
              </p:cNvSpPr>
              <p:nvPr/>
            </p:nvSpPr>
            <p:spPr bwMode="auto">
              <a:xfrm flipV="1">
                <a:off x="730" y="3707"/>
                <a:ext cx="0" cy="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86" name="Line 32"/>
              <p:cNvSpPr>
                <a:spLocks noChangeShapeType="1"/>
              </p:cNvSpPr>
              <p:nvPr/>
            </p:nvSpPr>
            <p:spPr bwMode="auto">
              <a:xfrm>
                <a:off x="721" y="3707"/>
                <a:ext cx="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87" name="Line 33"/>
              <p:cNvSpPr>
                <a:spLocks noChangeShapeType="1"/>
              </p:cNvSpPr>
              <p:nvPr/>
            </p:nvSpPr>
            <p:spPr bwMode="auto">
              <a:xfrm flipV="1">
                <a:off x="868" y="3624"/>
                <a:ext cx="1" cy="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88" name="Line 34"/>
              <p:cNvSpPr>
                <a:spLocks noChangeShapeType="1"/>
              </p:cNvSpPr>
              <p:nvPr/>
            </p:nvSpPr>
            <p:spPr bwMode="auto">
              <a:xfrm>
                <a:off x="859" y="3624"/>
                <a:ext cx="2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89" name="Line 35"/>
              <p:cNvSpPr>
                <a:spLocks noChangeShapeType="1"/>
              </p:cNvSpPr>
              <p:nvPr/>
            </p:nvSpPr>
            <p:spPr bwMode="auto">
              <a:xfrm flipV="1">
                <a:off x="1010" y="3546"/>
                <a:ext cx="1" cy="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90" name="Line 36"/>
              <p:cNvSpPr>
                <a:spLocks noChangeShapeType="1"/>
              </p:cNvSpPr>
              <p:nvPr/>
            </p:nvSpPr>
            <p:spPr bwMode="auto">
              <a:xfrm>
                <a:off x="1002" y="3546"/>
                <a:ext cx="20" cy="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91" name="Line 37"/>
              <p:cNvSpPr>
                <a:spLocks noChangeShapeType="1"/>
              </p:cNvSpPr>
              <p:nvPr/>
            </p:nvSpPr>
            <p:spPr bwMode="auto">
              <a:xfrm flipV="1">
                <a:off x="1427" y="3327"/>
                <a:ext cx="1" cy="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92" name="Line 38"/>
              <p:cNvSpPr>
                <a:spLocks noChangeShapeType="1"/>
              </p:cNvSpPr>
              <p:nvPr/>
            </p:nvSpPr>
            <p:spPr bwMode="auto">
              <a:xfrm>
                <a:off x="1418" y="3327"/>
                <a:ext cx="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93" name="Line 39"/>
              <p:cNvSpPr>
                <a:spLocks noChangeShapeType="1"/>
              </p:cNvSpPr>
              <p:nvPr/>
            </p:nvSpPr>
            <p:spPr bwMode="auto">
              <a:xfrm flipV="1">
                <a:off x="1705" y="3206"/>
                <a:ext cx="1"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94" name="Line 40"/>
              <p:cNvSpPr>
                <a:spLocks noChangeShapeType="1"/>
              </p:cNvSpPr>
              <p:nvPr/>
            </p:nvSpPr>
            <p:spPr bwMode="auto">
              <a:xfrm>
                <a:off x="1696" y="3206"/>
                <a:ext cx="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95" name="Line 41"/>
              <p:cNvSpPr>
                <a:spLocks noChangeShapeType="1"/>
              </p:cNvSpPr>
              <p:nvPr/>
            </p:nvSpPr>
            <p:spPr bwMode="auto">
              <a:xfrm flipV="1">
                <a:off x="1983" y="3038"/>
                <a:ext cx="0" cy="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96" name="Line 42"/>
              <p:cNvSpPr>
                <a:spLocks noChangeShapeType="1"/>
              </p:cNvSpPr>
              <p:nvPr/>
            </p:nvSpPr>
            <p:spPr bwMode="auto">
              <a:xfrm>
                <a:off x="1974" y="3038"/>
                <a:ext cx="2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97" name="Line 43"/>
              <p:cNvSpPr>
                <a:spLocks noChangeShapeType="1"/>
              </p:cNvSpPr>
              <p:nvPr/>
            </p:nvSpPr>
            <p:spPr bwMode="auto">
              <a:xfrm flipV="1">
                <a:off x="2403" y="2920"/>
                <a:ext cx="0" cy="6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98" name="Line 44"/>
              <p:cNvSpPr>
                <a:spLocks noChangeShapeType="1"/>
              </p:cNvSpPr>
              <p:nvPr/>
            </p:nvSpPr>
            <p:spPr bwMode="auto">
              <a:xfrm>
                <a:off x="2394" y="2920"/>
                <a:ext cx="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599" name="Line 45"/>
              <p:cNvSpPr>
                <a:spLocks noChangeShapeType="1"/>
              </p:cNvSpPr>
              <p:nvPr/>
            </p:nvSpPr>
            <p:spPr bwMode="auto">
              <a:xfrm>
                <a:off x="452" y="38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00" name="Line 46"/>
              <p:cNvSpPr>
                <a:spLocks noChangeShapeType="1"/>
              </p:cNvSpPr>
              <p:nvPr/>
            </p:nvSpPr>
            <p:spPr bwMode="auto">
              <a:xfrm>
                <a:off x="443" y="3865"/>
                <a:ext cx="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01" name="Line 47"/>
              <p:cNvSpPr>
                <a:spLocks noChangeShapeType="1"/>
              </p:cNvSpPr>
              <p:nvPr/>
            </p:nvSpPr>
            <p:spPr bwMode="auto">
              <a:xfrm>
                <a:off x="590" y="3795"/>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02" name="Line 48"/>
              <p:cNvSpPr>
                <a:spLocks noChangeShapeType="1"/>
              </p:cNvSpPr>
              <p:nvPr/>
            </p:nvSpPr>
            <p:spPr bwMode="auto">
              <a:xfrm>
                <a:off x="581" y="3806"/>
                <a:ext cx="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03" name="Line 49"/>
              <p:cNvSpPr>
                <a:spLocks noChangeShapeType="1"/>
              </p:cNvSpPr>
              <p:nvPr/>
            </p:nvSpPr>
            <p:spPr bwMode="auto">
              <a:xfrm>
                <a:off x="730" y="3728"/>
                <a:ext cx="0" cy="2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04" name="Line 50"/>
              <p:cNvSpPr>
                <a:spLocks noChangeShapeType="1"/>
              </p:cNvSpPr>
              <p:nvPr/>
            </p:nvSpPr>
            <p:spPr bwMode="auto">
              <a:xfrm>
                <a:off x="721" y="3752"/>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05" name="Line 51"/>
              <p:cNvSpPr>
                <a:spLocks noChangeShapeType="1"/>
              </p:cNvSpPr>
              <p:nvPr/>
            </p:nvSpPr>
            <p:spPr bwMode="auto">
              <a:xfrm>
                <a:off x="868" y="3651"/>
                <a:ext cx="1" cy="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06" name="Line 52"/>
              <p:cNvSpPr>
                <a:spLocks noChangeShapeType="1"/>
              </p:cNvSpPr>
              <p:nvPr/>
            </p:nvSpPr>
            <p:spPr bwMode="auto">
              <a:xfrm>
                <a:off x="859" y="3680"/>
                <a:ext cx="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07" name="Line 53"/>
              <p:cNvSpPr>
                <a:spLocks noChangeShapeType="1"/>
              </p:cNvSpPr>
              <p:nvPr/>
            </p:nvSpPr>
            <p:spPr bwMode="auto">
              <a:xfrm>
                <a:off x="1010" y="3581"/>
                <a:ext cx="1" cy="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08" name="Line 54"/>
              <p:cNvSpPr>
                <a:spLocks noChangeShapeType="1"/>
              </p:cNvSpPr>
              <p:nvPr/>
            </p:nvSpPr>
            <p:spPr bwMode="auto">
              <a:xfrm>
                <a:off x="1002" y="3616"/>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09" name="Line 55"/>
              <p:cNvSpPr>
                <a:spLocks noChangeShapeType="1"/>
              </p:cNvSpPr>
              <p:nvPr/>
            </p:nvSpPr>
            <p:spPr bwMode="auto">
              <a:xfrm>
                <a:off x="1427" y="3365"/>
                <a:ext cx="1" cy="3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10" name="Line 56"/>
              <p:cNvSpPr>
                <a:spLocks noChangeShapeType="1"/>
              </p:cNvSpPr>
              <p:nvPr/>
            </p:nvSpPr>
            <p:spPr bwMode="auto">
              <a:xfrm>
                <a:off x="1418" y="3404"/>
                <a:ext cx="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11" name="Line 57"/>
              <p:cNvSpPr>
                <a:spLocks noChangeShapeType="1"/>
              </p:cNvSpPr>
              <p:nvPr/>
            </p:nvSpPr>
            <p:spPr bwMode="auto">
              <a:xfrm>
                <a:off x="1705" y="3246"/>
                <a:ext cx="1" cy="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12" name="Line 58"/>
              <p:cNvSpPr>
                <a:spLocks noChangeShapeType="1"/>
              </p:cNvSpPr>
              <p:nvPr/>
            </p:nvSpPr>
            <p:spPr bwMode="auto">
              <a:xfrm>
                <a:off x="1696" y="3284"/>
                <a:ext cx="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13" name="Line 59"/>
              <p:cNvSpPr>
                <a:spLocks noChangeShapeType="1"/>
              </p:cNvSpPr>
              <p:nvPr/>
            </p:nvSpPr>
            <p:spPr bwMode="auto">
              <a:xfrm>
                <a:off x="1983" y="3113"/>
                <a:ext cx="0" cy="7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14" name="Line 60"/>
              <p:cNvSpPr>
                <a:spLocks noChangeShapeType="1"/>
              </p:cNvSpPr>
              <p:nvPr/>
            </p:nvSpPr>
            <p:spPr bwMode="auto">
              <a:xfrm>
                <a:off x="1974" y="3187"/>
                <a:ext cx="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15" name="Line 61"/>
              <p:cNvSpPr>
                <a:spLocks noChangeShapeType="1"/>
              </p:cNvSpPr>
              <p:nvPr/>
            </p:nvSpPr>
            <p:spPr bwMode="auto">
              <a:xfrm>
                <a:off x="2403" y="2981"/>
                <a:ext cx="0" cy="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16" name="Line 62"/>
              <p:cNvSpPr>
                <a:spLocks noChangeShapeType="1"/>
              </p:cNvSpPr>
              <p:nvPr/>
            </p:nvSpPr>
            <p:spPr bwMode="auto">
              <a:xfrm>
                <a:off x="2394" y="3046"/>
                <a:ext cx="2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17" name="Line 63"/>
              <p:cNvSpPr>
                <a:spLocks noChangeShapeType="1"/>
              </p:cNvSpPr>
              <p:nvPr/>
            </p:nvSpPr>
            <p:spPr bwMode="auto">
              <a:xfrm flipV="1">
                <a:off x="452" y="3787"/>
                <a:ext cx="138" cy="7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18" name="Line 64"/>
              <p:cNvSpPr>
                <a:spLocks noChangeShapeType="1"/>
              </p:cNvSpPr>
              <p:nvPr/>
            </p:nvSpPr>
            <p:spPr bwMode="auto">
              <a:xfrm flipV="1">
                <a:off x="590" y="3725"/>
                <a:ext cx="140" cy="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19" name="Line 65"/>
              <p:cNvSpPr>
                <a:spLocks noChangeShapeType="1"/>
              </p:cNvSpPr>
              <p:nvPr/>
            </p:nvSpPr>
            <p:spPr bwMode="auto">
              <a:xfrm flipV="1">
                <a:off x="730" y="3659"/>
                <a:ext cx="138" cy="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20" name="Line 66"/>
              <p:cNvSpPr>
                <a:spLocks noChangeShapeType="1"/>
              </p:cNvSpPr>
              <p:nvPr/>
            </p:nvSpPr>
            <p:spPr bwMode="auto">
              <a:xfrm flipV="1">
                <a:off x="868" y="3581"/>
                <a:ext cx="142" cy="7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21" name="Line 67"/>
              <p:cNvSpPr>
                <a:spLocks noChangeShapeType="1"/>
              </p:cNvSpPr>
              <p:nvPr/>
            </p:nvSpPr>
            <p:spPr bwMode="auto">
              <a:xfrm flipV="1">
                <a:off x="1010" y="3356"/>
                <a:ext cx="417" cy="2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22" name="Line 68"/>
              <p:cNvSpPr>
                <a:spLocks noChangeShapeType="1"/>
              </p:cNvSpPr>
              <p:nvPr/>
            </p:nvSpPr>
            <p:spPr bwMode="auto">
              <a:xfrm flipV="1">
                <a:off x="1427" y="3236"/>
                <a:ext cx="27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23" name="Line 69"/>
              <p:cNvSpPr>
                <a:spLocks noChangeShapeType="1"/>
              </p:cNvSpPr>
              <p:nvPr/>
            </p:nvSpPr>
            <p:spPr bwMode="auto">
              <a:xfrm flipV="1">
                <a:off x="1705" y="3092"/>
                <a:ext cx="278"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24" name="Line 70"/>
              <p:cNvSpPr>
                <a:spLocks noChangeShapeType="1"/>
              </p:cNvSpPr>
              <p:nvPr/>
            </p:nvSpPr>
            <p:spPr bwMode="auto">
              <a:xfrm flipV="1">
                <a:off x="1983" y="2936"/>
                <a:ext cx="420" cy="1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25" name="Line 71"/>
              <p:cNvSpPr>
                <a:spLocks noChangeShapeType="1"/>
              </p:cNvSpPr>
              <p:nvPr/>
            </p:nvSpPr>
            <p:spPr bwMode="auto">
              <a:xfrm>
                <a:off x="452" y="38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26" name="Line 72"/>
              <p:cNvSpPr>
                <a:spLocks noChangeShapeType="1"/>
              </p:cNvSpPr>
              <p:nvPr/>
            </p:nvSpPr>
            <p:spPr bwMode="auto">
              <a:xfrm flipV="1">
                <a:off x="590" y="3769"/>
                <a:ext cx="1"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27" name="Line 73"/>
              <p:cNvSpPr>
                <a:spLocks noChangeShapeType="1"/>
              </p:cNvSpPr>
              <p:nvPr/>
            </p:nvSpPr>
            <p:spPr bwMode="auto">
              <a:xfrm flipV="1">
                <a:off x="730" y="3707"/>
                <a:ext cx="0"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28" name="Line 74"/>
              <p:cNvSpPr>
                <a:spLocks noChangeShapeType="1"/>
              </p:cNvSpPr>
              <p:nvPr/>
            </p:nvSpPr>
            <p:spPr bwMode="auto">
              <a:xfrm flipV="1">
                <a:off x="868" y="3629"/>
                <a:ext cx="1" cy="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29" name="Line 75"/>
              <p:cNvSpPr>
                <a:spLocks noChangeShapeType="1"/>
              </p:cNvSpPr>
              <p:nvPr/>
            </p:nvSpPr>
            <p:spPr bwMode="auto">
              <a:xfrm flipV="1">
                <a:off x="1010" y="3557"/>
                <a:ext cx="1" cy="2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30" name="Line 76"/>
              <p:cNvSpPr>
                <a:spLocks noChangeShapeType="1"/>
              </p:cNvSpPr>
              <p:nvPr/>
            </p:nvSpPr>
            <p:spPr bwMode="auto">
              <a:xfrm flipV="1">
                <a:off x="1427" y="3324"/>
                <a:ext cx="1" cy="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31" name="Line 77"/>
              <p:cNvSpPr>
                <a:spLocks noChangeShapeType="1"/>
              </p:cNvSpPr>
              <p:nvPr/>
            </p:nvSpPr>
            <p:spPr bwMode="auto">
              <a:xfrm flipV="1">
                <a:off x="1705" y="3187"/>
                <a:ext cx="1" cy="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32" name="Line 78"/>
              <p:cNvSpPr>
                <a:spLocks noChangeShapeType="1"/>
              </p:cNvSpPr>
              <p:nvPr/>
            </p:nvSpPr>
            <p:spPr bwMode="auto">
              <a:xfrm flipV="1">
                <a:off x="1983" y="3017"/>
                <a:ext cx="0" cy="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33" name="Line 79"/>
              <p:cNvSpPr>
                <a:spLocks noChangeShapeType="1"/>
              </p:cNvSpPr>
              <p:nvPr/>
            </p:nvSpPr>
            <p:spPr bwMode="auto">
              <a:xfrm flipV="1">
                <a:off x="2403" y="2872"/>
                <a:ext cx="0"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34" name="Line 80"/>
              <p:cNvSpPr>
                <a:spLocks noChangeShapeType="1"/>
              </p:cNvSpPr>
              <p:nvPr/>
            </p:nvSpPr>
            <p:spPr bwMode="auto">
              <a:xfrm>
                <a:off x="452" y="38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35" name="Line 81"/>
              <p:cNvSpPr>
                <a:spLocks noChangeShapeType="1"/>
              </p:cNvSpPr>
              <p:nvPr/>
            </p:nvSpPr>
            <p:spPr bwMode="auto">
              <a:xfrm>
                <a:off x="590" y="3787"/>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36" name="Line 82"/>
              <p:cNvSpPr>
                <a:spLocks noChangeShapeType="1"/>
              </p:cNvSpPr>
              <p:nvPr/>
            </p:nvSpPr>
            <p:spPr bwMode="auto">
              <a:xfrm>
                <a:off x="730" y="3725"/>
                <a:ext cx="0" cy="1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37" name="Line 83"/>
              <p:cNvSpPr>
                <a:spLocks noChangeShapeType="1"/>
              </p:cNvSpPr>
              <p:nvPr/>
            </p:nvSpPr>
            <p:spPr bwMode="auto">
              <a:xfrm>
                <a:off x="868" y="3659"/>
                <a:ext cx="1" cy="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38" name="Line 84"/>
              <p:cNvSpPr>
                <a:spLocks noChangeShapeType="1"/>
              </p:cNvSpPr>
              <p:nvPr/>
            </p:nvSpPr>
            <p:spPr bwMode="auto">
              <a:xfrm>
                <a:off x="1010" y="3581"/>
                <a:ext cx="1" cy="24"/>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39" name="Line 85"/>
              <p:cNvSpPr>
                <a:spLocks noChangeShapeType="1"/>
              </p:cNvSpPr>
              <p:nvPr/>
            </p:nvSpPr>
            <p:spPr bwMode="auto">
              <a:xfrm>
                <a:off x="1427" y="3356"/>
                <a:ext cx="1" cy="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40" name="Line 86"/>
              <p:cNvSpPr>
                <a:spLocks noChangeShapeType="1"/>
              </p:cNvSpPr>
              <p:nvPr/>
            </p:nvSpPr>
            <p:spPr bwMode="auto">
              <a:xfrm>
                <a:off x="1705" y="3236"/>
                <a:ext cx="1"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41" name="Line 87"/>
              <p:cNvSpPr>
                <a:spLocks noChangeShapeType="1"/>
              </p:cNvSpPr>
              <p:nvPr/>
            </p:nvSpPr>
            <p:spPr bwMode="auto">
              <a:xfrm>
                <a:off x="1983" y="3092"/>
                <a:ext cx="0" cy="7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42" name="Line 88"/>
              <p:cNvSpPr>
                <a:spLocks noChangeShapeType="1"/>
              </p:cNvSpPr>
              <p:nvPr/>
            </p:nvSpPr>
            <p:spPr bwMode="auto">
              <a:xfrm>
                <a:off x="2403" y="2936"/>
                <a:ext cx="0"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43" name="Line 89"/>
              <p:cNvSpPr>
                <a:spLocks noChangeShapeType="1"/>
              </p:cNvSpPr>
              <p:nvPr/>
            </p:nvSpPr>
            <p:spPr bwMode="auto">
              <a:xfrm flipV="1">
                <a:off x="452" y="3833"/>
                <a:ext cx="138" cy="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44" name="Line 90"/>
              <p:cNvSpPr>
                <a:spLocks noChangeShapeType="1"/>
              </p:cNvSpPr>
              <p:nvPr/>
            </p:nvSpPr>
            <p:spPr bwMode="auto">
              <a:xfrm flipV="1">
                <a:off x="590" y="3819"/>
                <a:ext cx="140" cy="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45" name="Line 91"/>
              <p:cNvSpPr>
                <a:spLocks noChangeShapeType="1"/>
              </p:cNvSpPr>
              <p:nvPr/>
            </p:nvSpPr>
            <p:spPr bwMode="auto">
              <a:xfrm flipV="1">
                <a:off x="730" y="3792"/>
                <a:ext cx="138" cy="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46" name="Line 92"/>
              <p:cNvSpPr>
                <a:spLocks noChangeShapeType="1"/>
              </p:cNvSpPr>
              <p:nvPr/>
            </p:nvSpPr>
            <p:spPr bwMode="auto">
              <a:xfrm>
                <a:off x="868" y="3792"/>
                <a:ext cx="142"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47" name="Line 93"/>
              <p:cNvSpPr>
                <a:spLocks noChangeShapeType="1"/>
              </p:cNvSpPr>
              <p:nvPr/>
            </p:nvSpPr>
            <p:spPr bwMode="auto">
              <a:xfrm flipV="1">
                <a:off x="1010" y="3766"/>
                <a:ext cx="417" cy="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48" name="Line 94"/>
              <p:cNvSpPr>
                <a:spLocks noChangeShapeType="1"/>
              </p:cNvSpPr>
              <p:nvPr/>
            </p:nvSpPr>
            <p:spPr bwMode="auto">
              <a:xfrm flipV="1">
                <a:off x="1427" y="3752"/>
                <a:ext cx="278" cy="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49" name="Line 95"/>
              <p:cNvSpPr>
                <a:spLocks noChangeShapeType="1"/>
              </p:cNvSpPr>
              <p:nvPr/>
            </p:nvSpPr>
            <p:spPr bwMode="auto">
              <a:xfrm>
                <a:off x="452" y="38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50" name="Line 96"/>
              <p:cNvSpPr>
                <a:spLocks noChangeShapeType="1"/>
              </p:cNvSpPr>
              <p:nvPr/>
            </p:nvSpPr>
            <p:spPr bwMode="auto">
              <a:xfrm flipV="1">
                <a:off x="590" y="3822"/>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51" name="Line 97"/>
              <p:cNvSpPr>
                <a:spLocks noChangeShapeType="1"/>
              </p:cNvSpPr>
              <p:nvPr/>
            </p:nvSpPr>
            <p:spPr bwMode="auto">
              <a:xfrm flipV="1">
                <a:off x="730" y="3803"/>
                <a:ext cx="0" cy="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52" name="Line 98"/>
              <p:cNvSpPr>
                <a:spLocks noChangeShapeType="1"/>
              </p:cNvSpPr>
              <p:nvPr/>
            </p:nvSpPr>
            <p:spPr bwMode="auto">
              <a:xfrm flipV="1">
                <a:off x="868" y="3755"/>
                <a:ext cx="1" cy="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53" name="Line 99"/>
              <p:cNvSpPr>
                <a:spLocks noChangeShapeType="1"/>
              </p:cNvSpPr>
              <p:nvPr/>
            </p:nvSpPr>
            <p:spPr bwMode="auto">
              <a:xfrm flipV="1">
                <a:off x="1010" y="3771"/>
                <a:ext cx="1" cy="2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54" name="Line 100"/>
              <p:cNvSpPr>
                <a:spLocks noChangeShapeType="1"/>
              </p:cNvSpPr>
              <p:nvPr/>
            </p:nvSpPr>
            <p:spPr bwMode="auto">
              <a:xfrm flipV="1">
                <a:off x="1427" y="3725"/>
                <a:ext cx="1" cy="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55" name="Line 101"/>
              <p:cNvSpPr>
                <a:spLocks noChangeShapeType="1"/>
              </p:cNvSpPr>
              <p:nvPr/>
            </p:nvSpPr>
            <p:spPr bwMode="auto">
              <a:xfrm flipV="1">
                <a:off x="1705" y="3725"/>
                <a:ext cx="1" cy="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56" name="Line 102"/>
              <p:cNvSpPr>
                <a:spLocks noChangeShapeType="1"/>
              </p:cNvSpPr>
              <p:nvPr/>
            </p:nvSpPr>
            <p:spPr bwMode="auto">
              <a:xfrm>
                <a:off x="452" y="38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57" name="Line 103"/>
              <p:cNvSpPr>
                <a:spLocks noChangeShapeType="1"/>
              </p:cNvSpPr>
              <p:nvPr/>
            </p:nvSpPr>
            <p:spPr bwMode="auto">
              <a:xfrm>
                <a:off x="590" y="383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58" name="Line 104"/>
              <p:cNvSpPr>
                <a:spLocks noChangeShapeType="1"/>
              </p:cNvSpPr>
              <p:nvPr/>
            </p:nvSpPr>
            <p:spPr bwMode="auto">
              <a:xfrm>
                <a:off x="730" y="3819"/>
                <a:ext cx="0" cy="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59" name="Line 105"/>
              <p:cNvSpPr>
                <a:spLocks noChangeShapeType="1"/>
              </p:cNvSpPr>
              <p:nvPr/>
            </p:nvSpPr>
            <p:spPr bwMode="auto">
              <a:xfrm>
                <a:off x="868" y="3792"/>
                <a:ext cx="1" cy="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60" name="Line 106"/>
              <p:cNvSpPr>
                <a:spLocks noChangeShapeType="1"/>
              </p:cNvSpPr>
              <p:nvPr/>
            </p:nvSpPr>
            <p:spPr bwMode="auto">
              <a:xfrm>
                <a:off x="1010" y="3795"/>
                <a:ext cx="1" cy="2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61" name="Line 107"/>
              <p:cNvSpPr>
                <a:spLocks noChangeShapeType="1"/>
              </p:cNvSpPr>
              <p:nvPr/>
            </p:nvSpPr>
            <p:spPr bwMode="auto">
              <a:xfrm>
                <a:off x="1427" y="3766"/>
                <a:ext cx="1" cy="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62" name="Line 108"/>
              <p:cNvSpPr>
                <a:spLocks noChangeShapeType="1"/>
              </p:cNvSpPr>
              <p:nvPr/>
            </p:nvSpPr>
            <p:spPr bwMode="auto">
              <a:xfrm>
                <a:off x="1705" y="3752"/>
                <a:ext cx="1" cy="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63" name="Line 109"/>
              <p:cNvSpPr>
                <a:spLocks noChangeShapeType="1"/>
              </p:cNvSpPr>
              <p:nvPr/>
            </p:nvSpPr>
            <p:spPr bwMode="auto">
              <a:xfrm flipV="1">
                <a:off x="452" y="3819"/>
                <a:ext cx="138"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64" name="Line 110"/>
              <p:cNvSpPr>
                <a:spLocks noChangeShapeType="1"/>
              </p:cNvSpPr>
              <p:nvPr/>
            </p:nvSpPr>
            <p:spPr bwMode="auto">
              <a:xfrm flipV="1">
                <a:off x="590" y="3817"/>
                <a:ext cx="14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65" name="Line 111"/>
              <p:cNvSpPr>
                <a:spLocks noChangeShapeType="1"/>
              </p:cNvSpPr>
              <p:nvPr/>
            </p:nvSpPr>
            <p:spPr bwMode="auto">
              <a:xfrm flipV="1">
                <a:off x="730" y="3808"/>
                <a:ext cx="13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66" name="Line 112"/>
              <p:cNvSpPr>
                <a:spLocks noChangeShapeType="1"/>
              </p:cNvSpPr>
              <p:nvPr/>
            </p:nvSpPr>
            <p:spPr bwMode="auto">
              <a:xfrm flipV="1">
                <a:off x="868" y="3800"/>
                <a:ext cx="142" cy="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67" name="Line 113"/>
              <p:cNvSpPr>
                <a:spLocks noChangeShapeType="1"/>
              </p:cNvSpPr>
              <p:nvPr/>
            </p:nvSpPr>
            <p:spPr bwMode="auto">
              <a:xfrm flipV="1">
                <a:off x="1010" y="3771"/>
                <a:ext cx="417" cy="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68" name="Line 114"/>
              <p:cNvSpPr>
                <a:spLocks noChangeShapeType="1"/>
              </p:cNvSpPr>
              <p:nvPr/>
            </p:nvSpPr>
            <p:spPr bwMode="auto">
              <a:xfrm flipV="1">
                <a:off x="1427" y="3739"/>
                <a:ext cx="278" cy="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69" name="Line 115"/>
              <p:cNvSpPr>
                <a:spLocks noChangeShapeType="1"/>
              </p:cNvSpPr>
              <p:nvPr/>
            </p:nvSpPr>
            <p:spPr bwMode="auto">
              <a:xfrm>
                <a:off x="1705" y="3739"/>
                <a:ext cx="278" cy="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70" name="Line 116"/>
              <p:cNvSpPr>
                <a:spLocks noChangeShapeType="1"/>
              </p:cNvSpPr>
              <p:nvPr/>
            </p:nvSpPr>
            <p:spPr bwMode="auto">
              <a:xfrm flipV="1">
                <a:off x="1983" y="3704"/>
                <a:ext cx="420" cy="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71" name="Line 117"/>
              <p:cNvSpPr>
                <a:spLocks noChangeShapeType="1"/>
              </p:cNvSpPr>
              <p:nvPr/>
            </p:nvSpPr>
            <p:spPr bwMode="auto">
              <a:xfrm>
                <a:off x="452" y="38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72" name="Line 118"/>
              <p:cNvSpPr>
                <a:spLocks noChangeShapeType="1"/>
              </p:cNvSpPr>
              <p:nvPr/>
            </p:nvSpPr>
            <p:spPr bwMode="auto">
              <a:xfrm flipV="1">
                <a:off x="590" y="3795"/>
                <a:ext cx="1" cy="2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73" name="Line 119"/>
              <p:cNvSpPr>
                <a:spLocks noChangeShapeType="1"/>
              </p:cNvSpPr>
              <p:nvPr/>
            </p:nvSpPr>
            <p:spPr bwMode="auto">
              <a:xfrm flipV="1">
                <a:off x="730" y="3795"/>
                <a:ext cx="0" cy="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74" name="Line 120"/>
              <p:cNvSpPr>
                <a:spLocks noChangeShapeType="1"/>
              </p:cNvSpPr>
              <p:nvPr/>
            </p:nvSpPr>
            <p:spPr bwMode="auto">
              <a:xfrm flipV="1">
                <a:off x="868" y="3790"/>
                <a:ext cx="1"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75" name="Line 121"/>
              <p:cNvSpPr>
                <a:spLocks noChangeShapeType="1"/>
              </p:cNvSpPr>
              <p:nvPr/>
            </p:nvSpPr>
            <p:spPr bwMode="auto">
              <a:xfrm flipV="1">
                <a:off x="1010" y="3787"/>
                <a:ext cx="1" cy="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76" name="Line 122"/>
              <p:cNvSpPr>
                <a:spLocks noChangeShapeType="1"/>
              </p:cNvSpPr>
              <p:nvPr/>
            </p:nvSpPr>
            <p:spPr bwMode="auto">
              <a:xfrm flipV="1">
                <a:off x="1427" y="3744"/>
                <a:ext cx="1" cy="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77" name="Line 123"/>
              <p:cNvSpPr>
                <a:spLocks noChangeShapeType="1"/>
              </p:cNvSpPr>
              <p:nvPr/>
            </p:nvSpPr>
            <p:spPr bwMode="auto">
              <a:xfrm flipV="1">
                <a:off x="1705" y="3704"/>
                <a:ext cx="1" cy="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78" name="Line 124"/>
              <p:cNvSpPr>
                <a:spLocks noChangeShapeType="1"/>
              </p:cNvSpPr>
              <p:nvPr/>
            </p:nvSpPr>
            <p:spPr bwMode="auto">
              <a:xfrm flipV="1">
                <a:off x="1983" y="3710"/>
                <a:ext cx="0" cy="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79" name="Line 125"/>
              <p:cNvSpPr>
                <a:spLocks noChangeShapeType="1"/>
              </p:cNvSpPr>
              <p:nvPr/>
            </p:nvSpPr>
            <p:spPr bwMode="auto">
              <a:xfrm flipV="1">
                <a:off x="2403" y="3672"/>
                <a:ext cx="0" cy="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80" name="Line 126"/>
              <p:cNvSpPr>
                <a:spLocks noChangeShapeType="1"/>
              </p:cNvSpPr>
              <p:nvPr/>
            </p:nvSpPr>
            <p:spPr bwMode="auto">
              <a:xfrm>
                <a:off x="452" y="38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81" name="Line 127"/>
              <p:cNvSpPr>
                <a:spLocks noChangeShapeType="1"/>
              </p:cNvSpPr>
              <p:nvPr/>
            </p:nvSpPr>
            <p:spPr bwMode="auto">
              <a:xfrm>
                <a:off x="590" y="3819"/>
                <a:ext cx="1" cy="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82" name="Line 128"/>
              <p:cNvSpPr>
                <a:spLocks noChangeShapeType="1"/>
              </p:cNvSpPr>
              <p:nvPr/>
            </p:nvSpPr>
            <p:spPr bwMode="auto">
              <a:xfrm>
                <a:off x="730" y="3817"/>
                <a:ext cx="0"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83" name="Line 129"/>
              <p:cNvSpPr>
                <a:spLocks noChangeShapeType="1"/>
              </p:cNvSpPr>
              <p:nvPr/>
            </p:nvSpPr>
            <p:spPr bwMode="auto">
              <a:xfrm>
                <a:off x="868" y="3808"/>
                <a:ext cx="1" cy="1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84" name="Line 130"/>
              <p:cNvSpPr>
                <a:spLocks noChangeShapeType="1"/>
              </p:cNvSpPr>
              <p:nvPr/>
            </p:nvSpPr>
            <p:spPr bwMode="auto">
              <a:xfrm>
                <a:off x="1010" y="3800"/>
                <a:ext cx="1" cy="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85" name="Line 131"/>
              <p:cNvSpPr>
                <a:spLocks noChangeShapeType="1"/>
              </p:cNvSpPr>
              <p:nvPr/>
            </p:nvSpPr>
            <p:spPr bwMode="auto">
              <a:xfrm>
                <a:off x="1427" y="3771"/>
                <a:ext cx="1" cy="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86" name="Line 132"/>
              <p:cNvSpPr>
                <a:spLocks noChangeShapeType="1"/>
              </p:cNvSpPr>
              <p:nvPr/>
            </p:nvSpPr>
            <p:spPr bwMode="auto">
              <a:xfrm>
                <a:off x="1705" y="3739"/>
                <a:ext cx="1" cy="3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87" name="Line 133"/>
              <p:cNvSpPr>
                <a:spLocks noChangeShapeType="1"/>
              </p:cNvSpPr>
              <p:nvPr/>
            </p:nvSpPr>
            <p:spPr bwMode="auto">
              <a:xfrm>
                <a:off x="1983" y="3761"/>
                <a:ext cx="0" cy="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88" name="Line 134"/>
              <p:cNvSpPr>
                <a:spLocks noChangeShapeType="1"/>
              </p:cNvSpPr>
              <p:nvPr/>
            </p:nvSpPr>
            <p:spPr bwMode="auto">
              <a:xfrm>
                <a:off x="2403" y="3704"/>
                <a:ext cx="0" cy="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689" name="Freeform 135"/>
              <p:cNvSpPr>
                <a:spLocks/>
              </p:cNvSpPr>
              <p:nvPr/>
            </p:nvSpPr>
            <p:spPr bwMode="auto">
              <a:xfrm>
                <a:off x="431" y="3846"/>
                <a:ext cx="41" cy="37"/>
              </a:xfrm>
              <a:custGeom>
                <a:avLst/>
                <a:gdLst>
                  <a:gd name="T0" fmla="*/ 1 w 79"/>
                  <a:gd name="T1" fmla="*/ 0 h 66"/>
                  <a:gd name="T2" fmla="*/ 2 w 79"/>
                  <a:gd name="T3" fmla="*/ 1 h 66"/>
                  <a:gd name="T4" fmla="*/ 1 w 79"/>
                  <a:gd name="T5" fmla="*/ 2 h 66"/>
                  <a:gd name="T6" fmla="*/ 0 w 79"/>
                  <a:gd name="T7" fmla="*/ 1 h 66"/>
                  <a:gd name="T8" fmla="*/ 1 w 79"/>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66">
                    <a:moveTo>
                      <a:pt x="40" y="0"/>
                    </a:moveTo>
                    <a:lnTo>
                      <a:pt x="79" y="33"/>
                    </a:lnTo>
                    <a:lnTo>
                      <a:pt x="40" y="66"/>
                    </a:lnTo>
                    <a:lnTo>
                      <a:pt x="0" y="33"/>
                    </a:lnTo>
                    <a:lnTo>
                      <a:pt x="40" y="0"/>
                    </a:lnTo>
                    <a:close/>
                  </a:path>
                </a:pathLst>
              </a:custGeom>
              <a:solidFill>
                <a:srgbClr val="000000"/>
              </a:solidFill>
              <a:ln w="9525">
                <a:solidFill>
                  <a:srgbClr val="000000"/>
                </a:solidFill>
                <a:prstDash val="solid"/>
                <a:round/>
                <a:headEnd/>
                <a:tailEnd/>
              </a:ln>
            </p:spPr>
            <p:txBody>
              <a:bodyPr/>
              <a:lstStyle/>
              <a:p>
                <a:endParaRPr lang="en-GB"/>
              </a:p>
            </p:txBody>
          </p:sp>
          <p:sp>
            <p:nvSpPr>
              <p:cNvPr id="151690" name="Freeform 136"/>
              <p:cNvSpPr>
                <a:spLocks/>
              </p:cNvSpPr>
              <p:nvPr/>
            </p:nvSpPr>
            <p:spPr bwMode="auto">
              <a:xfrm>
                <a:off x="570" y="3777"/>
                <a:ext cx="41" cy="37"/>
              </a:xfrm>
              <a:custGeom>
                <a:avLst/>
                <a:gdLst>
                  <a:gd name="T0" fmla="*/ 1 w 79"/>
                  <a:gd name="T1" fmla="*/ 0 h 66"/>
                  <a:gd name="T2" fmla="*/ 2 w 79"/>
                  <a:gd name="T3" fmla="*/ 1 h 66"/>
                  <a:gd name="T4" fmla="*/ 1 w 79"/>
                  <a:gd name="T5" fmla="*/ 2 h 66"/>
                  <a:gd name="T6" fmla="*/ 0 w 79"/>
                  <a:gd name="T7" fmla="*/ 1 h 66"/>
                  <a:gd name="T8" fmla="*/ 1 w 79"/>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66">
                    <a:moveTo>
                      <a:pt x="39" y="0"/>
                    </a:moveTo>
                    <a:lnTo>
                      <a:pt x="79" y="33"/>
                    </a:lnTo>
                    <a:lnTo>
                      <a:pt x="39" y="66"/>
                    </a:lnTo>
                    <a:lnTo>
                      <a:pt x="0" y="33"/>
                    </a:lnTo>
                    <a:lnTo>
                      <a:pt x="39" y="0"/>
                    </a:lnTo>
                    <a:close/>
                  </a:path>
                </a:pathLst>
              </a:custGeom>
              <a:solidFill>
                <a:srgbClr val="000000"/>
              </a:solidFill>
              <a:ln w="9525">
                <a:solidFill>
                  <a:srgbClr val="000000"/>
                </a:solidFill>
                <a:prstDash val="solid"/>
                <a:round/>
                <a:headEnd/>
                <a:tailEnd/>
              </a:ln>
            </p:spPr>
            <p:txBody>
              <a:bodyPr/>
              <a:lstStyle/>
              <a:p>
                <a:endParaRPr lang="en-GB"/>
              </a:p>
            </p:txBody>
          </p:sp>
          <p:sp>
            <p:nvSpPr>
              <p:cNvPr id="151691" name="Freeform 137"/>
              <p:cNvSpPr>
                <a:spLocks/>
              </p:cNvSpPr>
              <p:nvPr/>
            </p:nvSpPr>
            <p:spPr bwMode="auto">
              <a:xfrm>
                <a:off x="709" y="3710"/>
                <a:ext cx="41" cy="37"/>
              </a:xfrm>
              <a:custGeom>
                <a:avLst/>
                <a:gdLst>
                  <a:gd name="T0" fmla="*/ 1 w 79"/>
                  <a:gd name="T1" fmla="*/ 0 h 66"/>
                  <a:gd name="T2" fmla="*/ 2 w 79"/>
                  <a:gd name="T3" fmla="*/ 1 h 66"/>
                  <a:gd name="T4" fmla="*/ 1 w 79"/>
                  <a:gd name="T5" fmla="*/ 2 h 66"/>
                  <a:gd name="T6" fmla="*/ 0 w 79"/>
                  <a:gd name="T7" fmla="*/ 1 h 66"/>
                  <a:gd name="T8" fmla="*/ 1 w 79"/>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66">
                    <a:moveTo>
                      <a:pt x="40" y="0"/>
                    </a:moveTo>
                    <a:lnTo>
                      <a:pt x="79" y="33"/>
                    </a:lnTo>
                    <a:lnTo>
                      <a:pt x="40" y="66"/>
                    </a:lnTo>
                    <a:lnTo>
                      <a:pt x="0" y="33"/>
                    </a:lnTo>
                    <a:lnTo>
                      <a:pt x="40" y="0"/>
                    </a:lnTo>
                    <a:close/>
                  </a:path>
                </a:pathLst>
              </a:custGeom>
              <a:solidFill>
                <a:srgbClr val="000000"/>
              </a:solidFill>
              <a:ln w="9525">
                <a:solidFill>
                  <a:srgbClr val="000000"/>
                </a:solidFill>
                <a:prstDash val="solid"/>
                <a:round/>
                <a:headEnd/>
                <a:tailEnd/>
              </a:ln>
            </p:spPr>
            <p:txBody>
              <a:bodyPr/>
              <a:lstStyle/>
              <a:p>
                <a:endParaRPr lang="en-GB"/>
              </a:p>
            </p:txBody>
          </p:sp>
          <p:sp>
            <p:nvSpPr>
              <p:cNvPr id="151692" name="Freeform 138"/>
              <p:cNvSpPr>
                <a:spLocks/>
              </p:cNvSpPr>
              <p:nvPr/>
            </p:nvSpPr>
            <p:spPr bwMode="auto">
              <a:xfrm>
                <a:off x="848" y="3632"/>
                <a:ext cx="41" cy="37"/>
              </a:xfrm>
              <a:custGeom>
                <a:avLst/>
                <a:gdLst>
                  <a:gd name="T0" fmla="*/ 1 w 79"/>
                  <a:gd name="T1" fmla="*/ 0 h 66"/>
                  <a:gd name="T2" fmla="*/ 2 w 79"/>
                  <a:gd name="T3" fmla="*/ 1 h 66"/>
                  <a:gd name="T4" fmla="*/ 1 w 79"/>
                  <a:gd name="T5" fmla="*/ 2 h 66"/>
                  <a:gd name="T6" fmla="*/ 0 w 79"/>
                  <a:gd name="T7" fmla="*/ 1 h 66"/>
                  <a:gd name="T8" fmla="*/ 1 w 79"/>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66">
                    <a:moveTo>
                      <a:pt x="39" y="0"/>
                    </a:moveTo>
                    <a:lnTo>
                      <a:pt x="79" y="33"/>
                    </a:lnTo>
                    <a:lnTo>
                      <a:pt x="39" y="66"/>
                    </a:lnTo>
                    <a:lnTo>
                      <a:pt x="0" y="33"/>
                    </a:lnTo>
                    <a:lnTo>
                      <a:pt x="39" y="0"/>
                    </a:lnTo>
                    <a:close/>
                  </a:path>
                </a:pathLst>
              </a:custGeom>
              <a:solidFill>
                <a:srgbClr val="000000"/>
              </a:solidFill>
              <a:ln w="9525">
                <a:solidFill>
                  <a:srgbClr val="000000"/>
                </a:solidFill>
                <a:prstDash val="solid"/>
                <a:round/>
                <a:headEnd/>
                <a:tailEnd/>
              </a:ln>
            </p:spPr>
            <p:txBody>
              <a:bodyPr/>
              <a:lstStyle/>
              <a:p>
                <a:endParaRPr lang="en-GB"/>
              </a:p>
            </p:txBody>
          </p:sp>
          <p:sp>
            <p:nvSpPr>
              <p:cNvPr id="151693" name="Freeform 139"/>
              <p:cNvSpPr>
                <a:spLocks/>
              </p:cNvSpPr>
              <p:nvPr/>
            </p:nvSpPr>
            <p:spPr bwMode="auto">
              <a:xfrm>
                <a:off x="990" y="3563"/>
                <a:ext cx="41" cy="37"/>
              </a:xfrm>
              <a:custGeom>
                <a:avLst/>
                <a:gdLst>
                  <a:gd name="T0" fmla="*/ 1 w 79"/>
                  <a:gd name="T1" fmla="*/ 0 h 66"/>
                  <a:gd name="T2" fmla="*/ 2 w 79"/>
                  <a:gd name="T3" fmla="*/ 1 h 66"/>
                  <a:gd name="T4" fmla="*/ 1 w 79"/>
                  <a:gd name="T5" fmla="*/ 2 h 66"/>
                  <a:gd name="T6" fmla="*/ 0 w 79"/>
                  <a:gd name="T7" fmla="*/ 1 h 66"/>
                  <a:gd name="T8" fmla="*/ 1 w 79"/>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66">
                    <a:moveTo>
                      <a:pt x="39" y="0"/>
                    </a:moveTo>
                    <a:lnTo>
                      <a:pt x="79" y="33"/>
                    </a:lnTo>
                    <a:lnTo>
                      <a:pt x="39" y="66"/>
                    </a:lnTo>
                    <a:lnTo>
                      <a:pt x="0" y="33"/>
                    </a:lnTo>
                    <a:lnTo>
                      <a:pt x="39" y="0"/>
                    </a:lnTo>
                    <a:close/>
                  </a:path>
                </a:pathLst>
              </a:custGeom>
              <a:solidFill>
                <a:srgbClr val="000000"/>
              </a:solidFill>
              <a:ln w="9525">
                <a:solidFill>
                  <a:srgbClr val="000000"/>
                </a:solidFill>
                <a:prstDash val="solid"/>
                <a:round/>
                <a:headEnd/>
                <a:tailEnd/>
              </a:ln>
            </p:spPr>
            <p:txBody>
              <a:bodyPr/>
              <a:lstStyle/>
              <a:p>
                <a:endParaRPr lang="en-GB"/>
              </a:p>
            </p:txBody>
          </p:sp>
          <p:sp>
            <p:nvSpPr>
              <p:cNvPr id="151694" name="Freeform 140"/>
              <p:cNvSpPr>
                <a:spLocks/>
              </p:cNvSpPr>
              <p:nvPr/>
            </p:nvSpPr>
            <p:spPr bwMode="auto">
              <a:xfrm>
                <a:off x="1407" y="3346"/>
                <a:ext cx="41" cy="37"/>
              </a:xfrm>
              <a:custGeom>
                <a:avLst/>
                <a:gdLst>
                  <a:gd name="T0" fmla="*/ 1 w 78"/>
                  <a:gd name="T1" fmla="*/ 0 h 66"/>
                  <a:gd name="T2" fmla="*/ 2 w 78"/>
                  <a:gd name="T3" fmla="*/ 1 h 66"/>
                  <a:gd name="T4" fmla="*/ 1 w 78"/>
                  <a:gd name="T5" fmla="*/ 2 h 66"/>
                  <a:gd name="T6" fmla="*/ 0 w 78"/>
                  <a:gd name="T7" fmla="*/ 1 h 66"/>
                  <a:gd name="T8" fmla="*/ 1 w 78"/>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66">
                    <a:moveTo>
                      <a:pt x="39" y="0"/>
                    </a:moveTo>
                    <a:lnTo>
                      <a:pt x="78" y="33"/>
                    </a:lnTo>
                    <a:lnTo>
                      <a:pt x="39" y="66"/>
                    </a:lnTo>
                    <a:lnTo>
                      <a:pt x="0" y="33"/>
                    </a:lnTo>
                    <a:lnTo>
                      <a:pt x="39" y="0"/>
                    </a:lnTo>
                    <a:close/>
                  </a:path>
                </a:pathLst>
              </a:custGeom>
              <a:noFill/>
              <a:ln w="38100" cmpd="sng">
                <a:solidFill>
                  <a:srgbClr val="000000"/>
                </a:solidFill>
                <a:prstDash val="solid"/>
                <a:round/>
                <a:headEnd/>
                <a:tailEnd/>
              </a:ln>
              <a:extLst>
                <a:ext uri="{909E8E84-426E-40DD-AFC4-6F175D3DCCD1}">
                  <a14:hiddenFill xmlns:a14="http://schemas.microsoft.com/office/drawing/2010/main">
                    <a:solidFill>
                      <a:srgbClr val="000000"/>
                    </a:solidFill>
                  </a14:hiddenFill>
                </a:ext>
              </a:extLst>
            </p:spPr>
            <p:txBody>
              <a:bodyPr/>
              <a:lstStyle/>
              <a:p>
                <a:endParaRPr lang="en-GB"/>
              </a:p>
            </p:txBody>
          </p:sp>
          <p:sp>
            <p:nvSpPr>
              <p:cNvPr id="151695" name="Freeform 141"/>
              <p:cNvSpPr>
                <a:spLocks/>
              </p:cNvSpPr>
              <p:nvPr/>
            </p:nvSpPr>
            <p:spPr bwMode="auto">
              <a:xfrm>
                <a:off x="1685" y="3228"/>
                <a:ext cx="41" cy="37"/>
              </a:xfrm>
              <a:custGeom>
                <a:avLst/>
                <a:gdLst>
                  <a:gd name="T0" fmla="*/ 1 w 78"/>
                  <a:gd name="T1" fmla="*/ 0 h 66"/>
                  <a:gd name="T2" fmla="*/ 2 w 78"/>
                  <a:gd name="T3" fmla="*/ 1 h 66"/>
                  <a:gd name="T4" fmla="*/ 1 w 78"/>
                  <a:gd name="T5" fmla="*/ 2 h 66"/>
                  <a:gd name="T6" fmla="*/ 0 w 78"/>
                  <a:gd name="T7" fmla="*/ 1 h 66"/>
                  <a:gd name="T8" fmla="*/ 1 w 78"/>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66">
                    <a:moveTo>
                      <a:pt x="39" y="0"/>
                    </a:moveTo>
                    <a:lnTo>
                      <a:pt x="78" y="33"/>
                    </a:lnTo>
                    <a:lnTo>
                      <a:pt x="39" y="66"/>
                    </a:lnTo>
                    <a:lnTo>
                      <a:pt x="0" y="33"/>
                    </a:lnTo>
                    <a:lnTo>
                      <a:pt x="39" y="0"/>
                    </a:lnTo>
                    <a:close/>
                  </a:path>
                </a:pathLst>
              </a:custGeom>
              <a:noFill/>
              <a:ln w="38100" cmpd="sng">
                <a:solidFill>
                  <a:srgbClr val="000000"/>
                </a:solidFill>
                <a:prstDash val="solid"/>
                <a:round/>
                <a:headEnd/>
                <a:tailEnd/>
              </a:ln>
              <a:extLst>
                <a:ext uri="{909E8E84-426E-40DD-AFC4-6F175D3DCCD1}">
                  <a14:hiddenFill xmlns:a14="http://schemas.microsoft.com/office/drawing/2010/main">
                    <a:solidFill>
                      <a:srgbClr val="000000"/>
                    </a:solidFill>
                  </a14:hiddenFill>
                </a:ext>
              </a:extLst>
            </p:spPr>
            <p:txBody>
              <a:bodyPr/>
              <a:lstStyle/>
              <a:p>
                <a:endParaRPr lang="en-GB"/>
              </a:p>
            </p:txBody>
          </p:sp>
          <p:sp>
            <p:nvSpPr>
              <p:cNvPr id="151696" name="Freeform 142"/>
              <p:cNvSpPr>
                <a:spLocks/>
              </p:cNvSpPr>
              <p:nvPr/>
            </p:nvSpPr>
            <p:spPr bwMode="auto">
              <a:xfrm>
                <a:off x="1962" y="3094"/>
                <a:ext cx="42" cy="37"/>
              </a:xfrm>
              <a:custGeom>
                <a:avLst/>
                <a:gdLst>
                  <a:gd name="T0" fmla="*/ 1 w 79"/>
                  <a:gd name="T1" fmla="*/ 0 h 66"/>
                  <a:gd name="T2" fmla="*/ 2 w 79"/>
                  <a:gd name="T3" fmla="*/ 1 h 66"/>
                  <a:gd name="T4" fmla="*/ 1 w 79"/>
                  <a:gd name="T5" fmla="*/ 2 h 66"/>
                  <a:gd name="T6" fmla="*/ 0 w 79"/>
                  <a:gd name="T7" fmla="*/ 1 h 66"/>
                  <a:gd name="T8" fmla="*/ 1 w 79"/>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66">
                    <a:moveTo>
                      <a:pt x="39" y="0"/>
                    </a:moveTo>
                    <a:lnTo>
                      <a:pt x="79" y="33"/>
                    </a:lnTo>
                    <a:lnTo>
                      <a:pt x="39" y="66"/>
                    </a:lnTo>
                    <a:lnTo>
                      <a:pt x="0" y="33"/>
                    </a:lnTo>
                    <a:lnTo>
                      <a:pt x="39" y="0"/>
                    </a:lnTo>
                    <a:close/>
                  </a:path>
                </a:pathLst>
              </a:custGeom>
              <a:noFill/>
              <a:ln w="38100" cmpd="sng">
                <a:solidFill>
                  <a:srgbClr val="000000"/>
                </a:solidFill>
                <a:prstDash val="solid"/>
                <a:round/>
                <a:headEnd/>
                <a:tailEnd/>
              </a:ln>
              <a:extLst>
                <a:ext uri="{909E8E84-426E-40DD-AFC4-6F175D3DCCD1}">
                  <a14:hiddenFill xmlns:a14="http://schemas.microsoft.com/office/drawing/2010/main">
                    <a:solidFill>
                      <a:srgbClr val="000000"/>
                    </a:solidFill>
                  </a14:hiddenFill>
                </a:ext>
              </a:extLst>
            </p:spPr>
            <p:txBody>
              <a:bodyPr/>
              <a:lstStyle/>
              <a:p>
                <a:endParaRPr lang="en-GB"/>
              </a:p>
            </p:txBody>
          </p:sp>
          <p:sp>
            <p:nvSpPr>
              <p:cNvPr id="151697" name="Freeform 143"/>
              <p:cNvSpPr>
                <a:spLocks/>
              </p:cNvSpPr>
              <p:nvPr/>
            </p:nvSpPr>
            <p:spPr bwMode="auto">
              <a:xfrm>
                <a:off x="2382" y="2963"/>
                <a:ext cx="42" cy="37"/>
              </a:xfrm>
              <a:custGeom>
                <a:avLst/>
                <a:gdLst>
                  <a:gd name="T0" fmla="*/ 1 w 79"/>
                  <a:gd name="T1" fmla="*/ 0 h 66"/>
                  <a:gd name="T2" fmla="*/ 2 w 79"/>
                  <a:gd name="T3" fmla="*/ 1 h 66"/>
                  <a:gd name="T4" fmla="*/ 1 w 79"/>
                  <a:gd name="T5" fmla="*/ 2 h 66"/>
                  <a:gd name="T6" fmla="*/ 0 w 79"/>
                  <a:gd name="T7" fmla="*/ 1 h 66"/>
                  <a:gd name="T8" fmla="*/ 1 w 79"/>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66">
                    <a:moveTo>
                      <a:pt x="39" y="0"/>
                    </a:moveTo>
                    <a:lnTo>
                      <a:pt x="79" y="33"/>
                    </a:lnTo>
                    <a:lnTo>
                      <a:pt x="39" y="66"/>
                    </a:lnTo>
                    <a:lnTo>
                      <a:pt x="0" y="33"/>
                    </a:lnTo>
                    <a:lnTo>
                      <a:pt x="39" y="0"/>
                    </a:lnTo>
                    <a:close/>
                  </a:path>
                </a:pathLst>
              </a:custGeom>
              <a:noFill/>
              <a:ln w="38100" cmpd="sng">
                <a:solidFill>
                  <a:srgbClr val="000000"/>
                </a:solidFill>
                <a:prstDash val="solid"/>
                <a:round/>
                <a:headEnd/>
                <a:tailEnd/>
              </a:ln>
              <a:extLst>
                <a:ext uri="{909E8E84-426E-40DD-AFC4-6F175D3DCCD1}">
                  <a14:hiddenFill xmlns:a14="http://schemas.microsoft.com/office/drawing/2010/main">
                    <a:solidFill>
                      <a:srgbClr val="000000"/>
                    </a:solidFill>
                  </a14:hiddenFill>
                </a:ext>
              </a:extLst>
            </p:spPr>
            <p:txBody>
              <a:bodyPr/>
              <a:lstStyle/>
              <a:p>
                <a:endParaRPr lang="en-GB"/>
              </a:p>
            </p:txBody>
          </p:sp>
          <p:sp>
            <p:nvSpPr>
              <p:cNvPr id="151698" name="Rectangle 144"/>
              <p:cNvSpPr>
                <a:spLocks noChangeArrowheads="1"/>
              </p:cNvSpPr>
              <p:nvPr/>
            </p:nvSpPr>
            <p:spPr bwMode="auto">
              <a:xfrm>
                <a:off x="431" y="3846"/>
                <a:ext cx="38" cy="35"/>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699" name="Rectangle 145"/>
              <p:cNvSpPr>
                <a:spLocks noChangeArrowheads="1"/>
              </p:cNvSpPr>
              <p:nvPr/>
            </p:nvSpPr>
            <p:spPr bwMode="auto">
              <a:xfrm>
                <a:off x="570" y="3769"/>
                <a:ext cx="38" cy="3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00" name="Rectangle 146"/>
              <p:cNvSpPr>
                <a:spLocks noChangeArrowheads="1"/>
              </p:cNvSpPr>
              <p:nvPr/>
            </p:nvSpPr>
            <p:spPr bwMode="auto">
              <a:xfrm>
                <a:off x="709" y="3707"/>
                <a:ext cx="38" cy="3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01" name="Rectangle 147"/>
              <p:cNvSpPr>
                <a:spLocks noChangeArrowheads="1"/>
              </p:cNvSpPr>
              <p:nvPr/>
            </p:nvSpPr>
            <p:spPr bwMode="auto">
              <a:xfrm>
                <a:off x="848" y="3640"/>
                <a:ext cx="38" cy="3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02" name="Rectangle 148"/>
              <p:cNvSpPr>
                <a:spLocks noChangeArrowheads="1"/>
              </p:cNvSpPr>
              <p:nvPr/>
            </p:nvSpPr>
            <p:spPr bwMode="auto">
              <a:xfrm>
                <a:off x="990" y="3563"/>
                <a:ext cx="38" cy="3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03" name="Rectangle 149"/>
              <p:cNvSpPr>
                <a:spLocks noChangeArrowheads="1"/>
              </p:cNvSpPr>
              <p:nvPr/>
            </p:nvSpPr>
            <p:spPr bwMode="auto">
              <a:xfrm>
                <a:off x="1407" y="3337"/>
                <a:ext cx="38" cy="3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04" name="Rectangle 150"/>
              <p:cNvSpPr>
                <a:spLocks noChangeArrowheads="1"/>
              </p:cNvSpPr>
              <p:nvPr/>
            </p:nvSpPr>
            <p:spPr bwMode="auto">
              <a:xfrm>
                <a:off x="1685" y="3217"/>
                <a:ext cx="38" cy="3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05" name="Rectangle 151"/>
              <p:cNvSpPr>
                <a:spLocks noChangeArrowheads="1"/>
              </p:cNvSpPr>
              <p:nvPr/>
            </p:nvSpPr>
            <p:spPr bwMode="auto">
              <a:xfrm>
                <a:off x="1962" y="3073"/>
                <a:ext cx="39" cy="3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06" name="Rectangle 152"/>
              <p:cNvSpPr>
                <a:spLocks noChangeArrowheads="1"/>
              </p:cNvSpPr>
              <p:nvPr/>
            </p:nvSpPr>
            <p:spPr bwMode="auto">
              <a:xfrm>
                <a:off x="2382" y="2917"/>
                <a:ext cx="39" cy="3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07" name="Freeform 153"/>
              <p:cNvSpPr>
                <a:spLocks/>
              </p:cNvSpPr>
              <p:nvPr/>
            </p:nvSpPr>
            <p:spPr bwMode="auto">
              <a:xfrm>
                <a:off x="431" y="3846"/>
                <a:ext cx="41" cy="37"/>
              </a:xfrm>
              <a:custGeom>
                <a:avLst/>
                <a:gdLst>
                  <a:gd name="T0" fmla="*/ 1 w 79"/>
                  <a:gd name="T1" fmla="*/ 0 h 66"/>
                  <a:gd name="T2" fmla="*/ 2 w 79"/>
                  <a:gd name="T3" fmla="*/ 2 h 66"/>
                  <a:gd name="T4" fmla="*/ 0 w 79"/>
                  <a:gd name="T5" fmla="*/ 2 h 66"/>
                  <a:gd name="T6" fmla="*/ 1 w 79"/>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66">
                    <a:moveTo>
                      <a:pt x="40" y="0"/>
                    </a:moveTo>
                    <a:lnTo>
                      <a:pt x="79" y="66"/>
                    </a:lnTo>
                    <a:lnTo>
                      <a:pt x="0" y="66"/>
                    </a:lnTo>
                    <a:lnTo>
                      <a:pt x="40" y="0"/>
                    </a:lnTo>
                    <a:close/>
                  </a:path>
                </a:pathLst>
              </a:custGeom>
              <a:solidFill>
                <a:srgbClr val="000000"/>
              </a:solidFill>
              <a:ln w="9525">
                <a:solidFill>
                  <a:srgbClr val="000000"/>
                </a:solidFill>
                <a:prstDash val="solid"/>
                <a:round/>
                <a:headEnd/>
                <a:tailEnd/>
              </a:ln>
            </p:spPr>
            <p:txBody>
              <a:bodyPr/>
              <a:lstStyle/>
              <a:p>
                <a:endParaRPr lang="en-GB"/>
              </a:p>
            </p:txBody>
          </p:sp>
          <p:sp>
            <p:nvSpPr>
              <p:cNvPr id="151708" name="Freeform 154"/>
              <p:cNvSpPr>
                <a:spLocks/>
              </p:cNvSpPr>
              <p:nvPr/>
            </p:nvSpPr>
            <p:spPr bwMode="auto">
              <a:xfrm>
                <a:off x="570" y="3814"/>
                <a:ext cx="41" cy="37"/>
              </a:xfrm>
              <a:custGeom>
                <a:avLst/>
                <a:gdLst>
                  <a:gd name="T0" fmla="*/ 1 w 79"/>
                  <a:gd name="T1" fmla="*/ 0 h 66"/>
                  <a:gd name="T2" fmla="*/ 2 w 79"/>
                  <a:gd name="T3" fmla="*/ 2 h 66"/>
                  <a:gd name="T4" fmla="*/ 0 w 79"/>
                  <a:gd name="T5" fmla="*/ 2 h 66"/>
                  <a:gd name="T6" fmla="*/ 1 w 79"/>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66">
                    <a:moveTo>
                      <a:pt x="39" y="0"/>
                    </a:moveTo>
                    <a:lnTo>
                      <a:pt x="79" y="66"/>
                    </a:lnTo>
                    <a:lnTo>
                      <a:pt x="0" y="66"/>
                    </a:lnTo>
                    <a:lnTo>
                      <a:pt x="39" y="0"/>
                    </a:lnTo>
                    <a:close/>
                  </a:path>
                </a:pathLst>
              </a:custGeom>
              <a:noFill/>
              <a:ln w="38100" cmpd="sng">
                <a:solidFill>
                  <a:srgbClr val="000000"/>
                </a:solidFill>
                <a:prstDash val="solid"/>
                <a:round/>
                <a:headEnd/>
                <a:tailEnd/>
              </a:ln>
              <a:extLst>
                <a:ext uri="{909E8E84-426E-40DD-AFC4-6F175D3DCCD1}">
                  <a14:hiddenFill xmlns:a14="http://schemas.microsoft.com/office/drawing/2010/main">
                    <a:solidFill>
                      <a:srgbClr val="000000"/>
                    </a:solidFill>
                  </a14:hiddenFill>
                </a:ext>
              </a:extLst>
            </p:spPr>
            <p:txBody>
              <a:bodyPr/>
              <a:lstStyle/>
              <a:p>
                <a:endParaRPr lang="en-GB"/>
              </a:p>
            </p:txBody>
          </p:sp>
          <p:sp>
            <p:nvSpPr>
              <p:cNvPr id="151709" name="Freeform 155"/>
              <p:cNvSpPr>
                <a:spLocks/>
              </p:cNvSpPr>
              <p:nvPr/>
            </p:nvSpPr>
            <p:spPr bwMode="auto">
              <a:xfrm>
                <a:off x="709" y="3800"/>
                <a:ext cx="41" cy="38"/>
              </a:xfrm>
              <a:custGeom>
                <a:avLst/>
                <a:gdLst>
                  <a:gd name="T0" fmla="*/ 1 w 79"/>
                  <a:gd name="T1" fmla="*/ 0 h 66"/>
                  <a:gd name="T2" fmla="*/ 2 w 79"/>
                  <a:gd name="T3" fmla="*/ 2 h 66"/>
                  <a:gd name="T4" fmla="*/ 0 w 79"/>
                  <a:gd name="T5" fmla="*/ 2 h 66"/>
                  <a:gd name="T6" fmla="*/ 1 w 79"/>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66">
                    <a:moveTo>
                      <a:pt x="40" y="0"/>
                    </a:moveTo>
                    <a:lnTo>
                      <a:pt x="79" y="66"/>
                    </a:lnTo>
                    <a:lnTo>
                      <a:pt x="0" y="66"/>
                    </a:lnTo>
                    <a:lnTo>
                      <a:pt x="40" y="0"/>
                    </a:lnTo>
                    <a:close/>
                  </a:path>
                </a:pathLst>
              </a:custGeom>
              <a:solidFill>
                <a:srgbClr val="000000"/>
              </a:solidFill>
              <a:ln w="9525">
                <a:solidFill>
                  <a:srgbClr val="000000"/>
                </a:solidFill>
                <a:prstDash val="solid"/>
                <a:round/>
                <a:headEnd/>
                <a:tailEnd/>
              </a:ln>
            </p:spPr>
            <p:txBody>
              <a:bodyPr/>
              <a:lstStyle/>
              <a:p>
                <a:endParaRPr lang="en-GB"/>
              </a:p>
            </p:txBody>
          </p:sp>
          <p:sp>
            <p:nvSpPr>
              <p:cNvPr id="151710" name="Freeform 156"/>
              <p:cNvSpPr>
                <a:spLocks/>
              </p:cNvSpPr>
              <p:nvPr/>
            </p:nvSpPr>
            <p:spPr bwMode="auto">
              <a:xfrm>
                <a:off x="848" y="3774"/>
                <a:ext cx="41" cy="37"/>
              </a:xfrm>
              <a:custGeom>
                <a:avLst/>
                <a:gdLst>
                  <a:gd name="T0" fmla="*/ 1 w 79"/>
                  <a:gd name="T1" fmla="*/ 0 h 66"/>
                  <a:gd name="T2" fmla="*/ 2 w 79"/>
                  <a:gd name="T3" fmla="*/ 2 h 66"/>
                  <a:gd name="T4" fmla="*/ 0 w 79"/>
                  <a:gd name="T5" fmla="*/ 2 h 66"/>
                  <a:gd name="T6" fmla="*/ 1 w 79"/>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66">
                    <a:moveTo>
                      <a:pt x="39" y="0"/>
                    </a:moveTo>
                    <a:lnTo>
                      <a:pt x="79" y="66"/>
                    </a:lnTo>
                    <a:lnTo>
                      <a:pt x="0" y="66"/>
                    </a:lnTo>
                    <a:lnTo>
                      <a:pt x="39" y="0"/>
                    </a:lnTo>
                    <a:close/>
                  </a:path>
                </a:pathLst>
              </a:custGeom>
              <a:solidFill>
                <a:srgbClr val="000000"/>
              </a:solidFill>
              <a:ln w="9525">
                <a:solidFill>
                  <a:srgbClr val="000000"/>
                </a:solidFill>
                <a:prstDash val="solid"/>
                <a:round/>
                <a:headEnd/>
                <a:tailEnd/>
              </a:ln>
            </p:spPr>
            <p:txBody>
              <a:bodyPr/>
              <a:lstStyle/>
              <a:p>
                <a:endParaRPr lang="en-GB"/>
              </a:p>
            </p:txBody>
          </p:sp>
          <p:sp>
            <p:nvSpPr>
              <p:cNvPr id="151711" name="Freeform 157"/>
              <p:cNvSpPr>
                <a:spLocks/>
              </p:cNvSpPr>
              <p:nvPr/>
            </p:nvSpPr>
            <p:spPr bwMode="auto">
              <a:xfrm>
                <a:off x="990" y="3777"/>
                <a:ext cx="41" cy="37"/>
              </a:xfrm>
              <a:custGeom>
                <a:avLst/>
                <a:gdLst>
                  <a:gd name="T0" fmla="*/ 1 w 79"/>
                  <a:gd name="T1" fmla="*/ 0 h 66"/>
                  <a:gd name="T2" fmla="*/ 2 w 79"/>
                  <a:gd name="T3" fmla="*/ 2 h 66"/>
                  <a:gd name="T4" fmla="*/ 0 w 79"/>
                  <a:gd name="T5" fmla="*/ 2 h 66"/>
                  <a:gd name="T6" fmla="*/ 1 w 79"/>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66">
                    <a:moveTo>
                      <a:pt x="39" y="0"/>
                    </a:moveTo>
                    <a:lnTo>
                      <a:pt x="79" y="66"/>
                    </a:lnTo>
                    <a:lnTo>
                      <a:pt x="0" y="66"/>
                    </a:lnTo>
                    <a:lnTo>
                      <a:pt x="39" y="0"/>
                    </a:lnTo>
                    <a:close/>
                  </a:path>
                </a:pathLst>
              </a:custGeom>
              <a:solidFill>
                <a:srgbClr val="000000"/>
              </a:solidFill>
              <a:ln w="9525">
                <a:solidFill>
                  <a:srgbClr val="000000"/>
                </a:solidFill>
                <a:prstDash val="solid"/>
                <a:round/>
                <a:headEnd/>
                <a:tailEnd/>
              </a:ln>
            </p:spPr>
            <p:txBody>
              <a:bodyPr/>
              <a:lstStyle/>
              <a:p>
                <a:endParaRPr lang="en-GB"/>
              </a:p>
            </p:txBody>
          </p:sp>
          <p:sp>
            <p:nvSpPr>
              <p:cNvPr id="151712" name="Freeform 158"/>
              <p:cNvSpPr>
                <a:spLocks/>
              </p:cNvSpPr>
              <p:nvPr/>
            </p:nvSpPr>
            <p:spPr bwMode="auto">
              <a:xfrm>
                <a:off x="1407" y="3747"/>
                <a:ext cx="41" cy="37"/>
              </a:xfrm>
              <a:custGeom>
                <a:avLst/>
                <a:gdLst>
                  <a:gd name="T0" fmla="*/ 1 w 78"/>
                  <a:gd name="T1" fmla="*/ 0 h 66"/>
                  <a:gd name="T2" fmla="*/ 2 w 78"/>
                  <a:gd name="T3" fmla="*/ 2 h 66"/>
                  <a:gd name="T4" fmla="*/ 0 w 78"/>
                  <a:gd name="T5" fmla="*/ 2 h 66"/>
                  <a:gd name="T6" fmla="*/ 1 w 78"/>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66">
                    <a:moveTo>
                      <a:pt x="39" y="0"/>
                    </a:moveTo>
                    <a:lnTo>
                      <a:pt x="78" y="66"/>
                    </a:lnTo>
                    <a:lnTo>
                      <a:pt x="0" y="66"/>
                    </a:lnTo>
                    <a:lnTo>
                      <a:pt x="39" y="0"/>
                    </a:lnTo>
                    <a:close/>
                  </a:path>
                </a:pathLst>
              </a:custGeom>
              <a:noFill/>
              <a:ln w="38100" cmpd="sng">
                <a:solidFill>
                  <a:srgbClr val="000000"/>
                </a:solidFill>
                <a:prstDash val="solid"/>
                <a:round/>
                <a:headEnd/>
                <a:tailEnd/>
              </a:ln>
              <a:extLst>
                <a:ext uri="{909E8E84-426E-40DD-AFC4-6F175D3DCCD1}">
                  <a14:hiddenFill xmlns:a14="http://schemas.microsoft.com/office/drawing/2010/main">
                    <a:solidFill>
                      <a:srgbClr val="000000"/>
                    </a:solidFill>
                  </a14:hiddenFill>
                </a:ext>
              </a:extLst>
            </p:spPr>
            <p:txBody>
              <a:bodyPr/>
              <a:lstStyle/>
              <a:p>
                <a:endParaRPr lang="en-GB"/>
              </a:p>
            </p:txBody>
          </p:sp>
          <p:sp>
            <p:nvSpPr>
              <p:cNvPr id="151713" name="Freeform 159"/>
              <p:cNvSpPr>
                <a:spLocks/>
              </p:cNvSpPr>
              <p:nvPr/>
            </p:nvSpPr>
            <p:spPr bwMode="auto">
              <a:xfrm>
                <a:off x="1685" y="3733"/>
                <a:ext cx="41" cy="38"/>
              </a:xfrm>
              <a:custGeom>
                <a:avLst/>
                <a:gdLst>
                  <a:gd name="T0" fmla="*/ 1 w 78"/>
                  <a:gd name="T1" fmla="*/ 0 h 66"/>
                  <a:gd name="T2" fmla="*/ 2 w 78"/>
                  <a:gd name="T3" fmla="*/ 2 h 66"/>
                  <a:gd name="T4" fmla="*/ 0 w 78"/>
                  <a:gd name="T5" fmla="*/ 2 h 66"/>
                  <a:gd name="T6" fmla="*/ 1 w 78"/>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66">
                    <a:moveTo>
                      <a:pt x="39" y="0"/>
                    </a:moveTo>
                    <a:lnTo>
                      <a:pt x="78" y="66"/>
                    </a:lnTo>
                    <a:lnTo>
                      <a:pt x="0" y="66"/>
                    </a:lnTo>
                    <a:lnTo>
                      <a:pt x="39" y="0"/>
                    </a:lnTo>
                    <a:close/>
                  </a:path>
                </a:pathLst>
              </a:custGeom>
              <a:solidFill>
                <a:srgbClr val="000000"/>
              </a:solidFill>
              <a:ln w="9525">
                <a:solidFill>
                  <a:srgbClr val="000000"/>
                </a:solidFill>
                <a:prstDash val="solid"/>
                <a:round/>
                <a:headEnd/>
                <a:tailEnd/>
              </a:ln>
            </p:spPr>
            <p:txBody>
              <a:bodyPr/>
              <a:lstStyle/>
              <a:p>
                <a:endParaRPr lang="en-GB"/>
              </a:p>
            </p:txBody>
          </p:sp>
          <p:sp>
            <p:nvSpPr>
              <p:cNvPr id="151714" name="Oval 160"/>
              <p:cNvSpPr>
                <a:spLocks noChangeArrowheads="1"/>
              </p:cNvSpPr>
              <p:nvPr/>
            </p:nvSpPr>
            <p:spPr bwMode="auto">
              <a:xfrm>
                <a:off x="431" y="3846"/>
                <a:ext cx="38" cy="35"/>
              </a:xfrm>
              <a:prstGeom prst="ellipse">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15" name="Oval 161"/>
              <p:cNvSpPr>
                <a:spLocks noChangeArrowheads="1"/>
              </p:cNvSpPr>
              <p:nvPr/>
            </p:nvSpPr>
            <p:spPr bwMode="auto">
              <a:xfrm>
                <a:off x="570" y="3800"/>
                <a:ext cx="38" cy="36"/>
              </a:xfrm>
              <a:prstGeom prst="ellipse">
                <a:avLst/>
              </a:prstGeom>
              <a:solidFill>
                <a:srgbClr val="000000"/>
              </a:solidFill>
              <a:ln w="952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16" name="Oval 162"/>
              <p:cNvSpPr>
                <a:spLocks noChangeArrowheads="1"/>
              </p:cNvSpPr>
              <p:nvPr/>
            </p:nvSpPr>
            <p:spPr bwMode="auto">
              <a:xfrm>
                <a:off x="709" y="3798"/>
                <a:ext cx="38" cy="35"/>
              </a:xfrm>
              <a:prstGeom prst="ellipse">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17" name="Oval 163"/>
              <p:cNvSpPr>
                <a:spLocks noChangeArrowheads="1"/>
              </p:cNvSpPr>
              <p:nvPr/>
            </p:nvSpPr>
            <p:spPr bwMode="auto">
              <a:xfrm>
                <a:off x="848" y="3790"/>
                <a:ext cx="38" cy="35"/>
              </a:xfrm>
              <a:prstGeom prst="ellipse">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18" name="Oval 164"/>
              <p:cNvSpPr>
                <a:spLocks noChangeArrowheads="1"/>
              </p:cNvSpPr>
              <p:nvPr/>
            </p:nvSpPr>
            <p:spPr bwMode="auto">
              <a:xfrm>
                <a:off x="990" y="3782"/>
                <a:ext cx="38" cy="35"/>
              </a:xfrm>
              <a:prstGeom prst="ellipse">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19" name="Oval 165"/>
              <p:cNvSpPr>
                <a:spLocks noChangeArrowheads="1"/>
              </p:cNvSpPr>
              <p:nvPr/>
            </p:nvSpPr>
            <p:spPr bwMode="auto">
              <a:xfrm>
                <a:off x="1407" y="3752"/>
                <a:ext cx="38" cy="35"/>
              </a:xfrm>
              <a:prstGeom prst="ellipse">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20" name="Oval 166"/>
              <p:cNvSpPr>
                <a:spLocks noChangeArrowheads="1"/>
              </p:cNvSpPr>
              <p:nvPr/>
            </p:nvSpPr>
            <p:spPr bwMode="auto">
              <a:xfrm>
                <a:off x="1685" y="3720"/>
                <a:ext cx="38" cy="35"/>
              </a:xfrm>
              <a:prstGeom prst="ellipse">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21" name="Oval 167"/>
              <p:cNvSpPr>
                <a:spLocks noChangeArrowheads="1"/>
              </p:cNvSpPr>
              <p:nvPr/>
            </p:nvSpPr>
            <p:spPr bwMode="auto">
              <a:xfrm>
                <a:off x="1962" y="3742"/>
                <a:ext cx="39" cy="35"/>
              </a:xfrm>
              <a:prstGeom prst="ellipse">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sp>
            <p:nvSpPr>
              <p:cNvPr id="151722" name="Oval 168"/>
              <p:cNvSpPr>
                <a:spLocks noChangeArrowheads="1"/>
              </p:cNvSpPr>
              <p:nvPr/>
            </p:nvSpPr>
            <p:spPr bwMode="auto">
              <a:xfrm>
                <a:off x="2382" y="3685"/>
                <a:ext cx="39" cy="35"/>
              </a:xfrm>
              <a:prstGeom prst="ellipse">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p>
            </p:txBody>
          </p:sp>
          <p:grpSp>
            <p:nvGrpSpPr>
              <p:cNvPr id="151723" name="Group 169"/>
              <p:cNvGrpSpPr>
                <a:grpSpLocks/>
              </p:cNvGrpSpPr>
              <p:nvPr/>
            </p:nvGrpSpPr>
            <p:grpSpPr bwMode="auto">
              <a:xfrm>
                <a:off x="325" y="2532"/>
                <a:ext cx="64" cy="1438"/>
                <a:chOff x="355" y="2532"/>
                <a:chExt cx="64" cy="1438"/>
              </a:xfrm>
            </p:grpSpPr>
            <p:sp>
              <p:nvSpPr>
                <p:cNvPr id="151732" name="Rectangle 170"/>
                <p:cNvSpPr>
                  <a:spLocks noChangeArrowheads="1"/>
                </p:cNvSpPr>
                <p:nvPr/>
              </p:nvSpPr>
              <p:spPr bwMode="auto">
                <a:xfrm>
                  <a:off x="355" y="3834"/>
                  <a:ext cx="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000">
                      <a:solidFill>
                        <a:srgbClr val="000000"/>
                      </a:solidFill>
                      <a:latin typeface="Arial" pitchFamily="34" charset="0"/>
                    </a:rPr>
                    <a:t>0</a:t>
                  </a:r>
                </a:p>
              </p:txBody>
            </p:sp>
            <p:sp>
              <p:nvSpPr>
                <p:cNvPr id="151733" name="Rectangle 171"/>
                <p:cNvSpPr>
                  <a:spLocks noChangeArrowheads="1"/>
                </p:cNvSpPr>
                <p:nvPr/>
              </p:nvSpPr>
              <p:spPr bwMode="auto">
                <a:xfrm>
                  <a:off x="355" y="3572"/>
                  <a:ext cx="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000">
                      <a:solidFill>
                        <a:srgbClr val="000000"/>
                      </a:solidFill>
                      <a:latin typeface="Arial" pitchFamily="34" charset="0"/>
                    </a:rPr>
                    <a:t>1</a:t>
                  </a:r>
                </a:p>
              </p:txBody>
            </p:sp>
            <p:sp>
              <p:nvSpPr>
                <p:cNvPr id="151734" name="Rectangle 172"/>
                <p:cNvSpPr>
                  <a:spLocks noChangeArrowheads="1"/>
                </p:cNvSpPr>
                <p:nvPr/>
              </p:nvSpPr>
              <p:spPr bwMode="auto">
                <a:xfrm>
                  <a:off x="355" y="3313"/>
                  <a:ext cx="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000">
                      <a:solidFill>
                        <a:srgbClr val="000000"/>
                      </a:solidFill>
                      <a:latin typeface="Arial" pitchFamily="34" charset="0"/>
                    </a:rPr>
                    <a:t>2</a:t>
                  </a:r>
                </a:p>
              </p:txBody>
            </p:sp>
            <p:sp>
              <p:nvSpPr>
                <p:cNvPr id="151735" name="Rectangle 173"/>
                <p:cNvSpPr>
                  <a:spLocks noChangeArrowheads="1"/>
                </p:cNvSpPr>
                <p:nvPr/>
              </p:nvSpPr>
              <p:spPr bwMode="auto">
                <a:xfrm>
                  <a:off x="355" y="3051"/>
                  <a:ext cx="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000">
                      <a:solidFill>
                        <a:srgbClr val="000000"/>
                      </a:solidFill>
                      <a:latin typeface="Arial" pitchFamily="34" charset="0"/>
                    </a:rPr>
                    <a:t>3</a:t>
                  </a:r>
                </a:p>
              </p:txBody>
            </p:sp>
            <p:sp>
              <p:nvSpPr>
                <p:cNvPr id="151736" name="Rectangle 174"/>
                <p:cNvSpPr>
                  <a:spLocks noChangeArrowheads="1"/>
                </p:cNvSpPr>
                <p:nvPr/>
              </p:nvSpPr>
              <p:spPr bwMode="auto">
                <a:xfrm>
                  <a:off x="355" y="2793"/>
                  <a:ext cx="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000">
                      <a:solidFill>
                        <a:srgbClr val="000000"/>
                      </a:solidFill>
                      <a:latin typeface="Arial" pitchFamily="34" charset="0"/>
                    </a:rPr>
                    <a:t>4</a:t>
                  </a:r>
                </a:p>
              </p:txBody>
            </p:sp>
            <p:sp>
              <p:nvSpPr>
                <p:cNvPr id="151737" name="Rectangle 175"/>
                <p:cNvSpPr>
                  <a:spLocks noChangeArrowheads="1"/>
                </p:cNvSpPr>
                <p:nvPr/>
              </p:nvSpPr>
              <p:spPr bwMode="auto">
                <a:xfrm>
                  <a:off x="355" y="2532"/>
                  <a:ext cx="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000">
                      <a:solidFill>
                        <a:srgbClr val="000000"/>
                      </a:solidFill>
                      <a:latin typeface="Arial" pitchFamily="34" charset="0"/>
                    </a:rPr>
                    <a:t>5</a:t>
                  </a:r>
                </a:p>
              </p:txBody>
            </p:sp>
          </p:grpSp>
          <p:grpSp>
            <p:nvGrpSpPr>
              <p:cNvPr id="151724" name="Group 176"/>
              <p:cNvGrpSpPr>
                <a:grpSpLocks/>
              </p:cNvGrpSpPr>
              <p:nvPr/>
            </p:nvGrpSpPr>
            <p:grpSpPr bwMode="auto">
              <a:xfrm>
                <a:off x="435" y="3943"/>
                <a:ext cx="2197" cy="163"/>
                <a:chOff x="435" y="3931"/>
                <a:chExt cx="2197" cy="163"/>
              </a:xfrm>
            </p:grpSpPr>
            <p:sp>
              <p:nvSpPr>
                <p:cNvPr id="151728" name="Rectangle 177"/>
                <p:cNvSpPr>
                  <a:spLocks noChangeArrowheads="1"/>
                </p:cNvSpPr>
                <p:nvPr/>
              </p:nvSpPr>
              <p:spPr bwMode="auto">
                <a:xfrm>
                  <a:off x="435" y="3931"/>
                  <a:ext cx="7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a:solidFill>
                        <a:srgbClr val="000000"/>
                      </a:solidFill>
                      <a:latin typeface="Arial" pitchFamily="34" charset="0"/>
                    </a:rPr>
                    <a:t>0</a:t>
                  </a:r>
                  <a:endParaRPr lang="en-US" altLang="en-US" sz="1200">
                    <a:solidFill>
                      <a:srgbClr val="000000"/>
                    </a:solidFill>
                  </a:endParaRPr>
                </a:p>
              </p:txBody>
            </p:sp>
            <p:sp>
              <p:nvSpPr>
                <p:cNvPr id="151729" name="Rectangle 178"/>
                <p:cNvSpPr>
                  <a:spLocks noChangeArrowheads="1"/>
                </p:cNvSpPr>
                <p:nvPr/>
              </p:nvSpPr>
              <p:spPr bwMode="auto">
                <a:xfrm>
                  <a:off x="1133" y="3931"/>
                  <a:ext cx="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000">
                      <a:solidFill>
                        <a:srgbClr val="000000"/>
                      </a:solidFill>
                      <a:latin typeface="Arial" pitchFamily="34" charset="0"/>
                    </a:rPr>
                    <a:t>5</a:t>
                  </a:r>
                  <a:endParaRPr lang="en-US" altLang="en-US" sz="1000">
                    <a:solidFill>
                      <a:srgbClr val="000000"/>
                    </a:solidFill>
                  </a:endParaRPr>
                </a:p>
              </p:txBody>
            </p:sp>
            <p:sp>
              <p:nvSpPr>
                <p:cNvPr id="151730" name="Rectangle 179"/>
                <p:cNvSpPr>
                  <a:spLocks noChangeArrowheads="1"/>
                </p:cNvSpPr>
                <p:nvPr/>
              </p:nvSpPr>
              <p:spPr bwMode="auto">
                <a:xfrm>
                  <a:off x="1805" y="3931"/>
                  <a:ext cx="12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000">
                      <a:solidFill>
                        <a:srgbClr val="000000"/>
                      </a:solidFill>
                      <a:latin typeface="Arial" pitchFamily="34" charset="0"/>
                    </a:rPr>
                    <a:t>10</a:t>
                  </a:r>
                  <a:endParaRPr lang="en-US" altLang="en-US" sz="1000">
                    <a:solidFill>
                      <a:srgbClr val="000000"/>
                    </a:solidFill>
                  </a:endParaRPr>
                </a:p>
              </p:txBody>
            </p:sp>
            <p:sp>
              <p:nvSpPr>
                <p:cNvPr id="151731" name="Rectangle 180"/>
                <p:cNvSpPr>
                  <a:spLocks noChangeArrowheads="1"/>
                </p:cNvSpPr>
                <p:nvPr/>
              </p:nvSpPr>
              <p:spPr bwMode="auto">
                <a:xfrm>
                  <a:off x="2503" y="3931"/>
                  <a:ext cx="12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000">
                      <a:solidFill>
                        <a:srgbClr val="000000"/>
                      </a:solidFill>
                      <a:latin typeface="Arial" pitchFamily="34" charset="0"/>
                    </a:rPr>
                    <a:t>15</a:t>
                  </a:r>
                  <a:endParaRPr lang="en-US" altLang="en-US" sz="1600">
                    <a:solidFill>
                      <a:srgbClr val="000000"/>
                    </a:solidFill>
                  </a:endParaRPr>
                </a:p>
              </p:txBody>
            </p:sp>
          </p:grpSp>
          <p:sp>
            <p:nvSpPr>
              <p:cNvPr id="151725" name="Rectangle 181"/>
              <p:cNvSpPr>
                <a:spLocks noChangeArrowheads="1"/>
              </p:cNvSpPr>
              <p:nvPr/>
            </p:nvSpPr>
            <p:spPr bwMode="auto">
              <a:xfrm>
                <a:off x="1399" y="4079"/>
                <a:ext cx="29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a:solidFill>
                      <a:srgbClr val="000000"/>
                    </a:solidFill>
                    <a:latin typeface="Arial" pitchFamily="34" charset="0"/>
                  </a:rPr>
                  <a:t>days</a:t>
                </a:r>
              </a:p>
            </p:txBody>
          </p:sp>
          <p:sp>
            <p:nvSpPr>
              <p:cNvPr id="151726" name="Text Box 182"/>
              <p:cNvSpPr txBox="1">
                <a:spLocks noChangeArrowheads="1"/>
              </p:cNvSpPr>
              <p:nvPr/>
            </p:nvSpPr>
            <p:spPr bwMode="auto">
              <a:xfrm>
                <a:off x="2210" y="3408"/>
                <a:ext cx="415" cy="19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800">
                    <a:solidFill>
                      <a:srgbClr val="000000"/>
                    </a:solidFill>
                    <a:latin typeface="Arial" pitchFamily="34" charset="0"/>
                  </a:rPr>
                  <a:t>Shark</a:t>
                </a:r>
              </a:p>
            </p:txBody>
          </p:sp>
          <p:sp>
            <p:nvSpPr>
              <p:cNvPr id="151727" name="Text Box 183"/>
              <p:cNvSpPr txBox="1">
                <a:spLocks noChangeArrowheads="1"/>
              </p:cNvSpPr>
              <p:nvPr/>
            </p:nvSpPr>
            <p:spPr bwMode="auto">
              <a:xfrm>
                <a:off x="2226" y="2592"/>
                <a:ext cx="440" cy="19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800">
                    <a:solidFill>
                      <a:srgbClr val="000000"/>
                    </a:solidFill>
                    <a:latin typeface="Arial" pitchFamily="34" charset="0"/>
                  </a:rPr>
                  <a:t>Turbot</a:t>
                </a:r>
              </a:p>
            </p:txBody>
          </p:sp>
        </p:grpSp>
      </p:grpSp>
      <p:sp>
        <p:nvSpPr>
          <p:cNvPr id="151555" name="Text Box 185"/>
          <p:cNvSpPr txBox="1">
            <a:spLocks noChangeArrowheads="1"/>
          </p:cNvSpPr>
          <p:nvPr/>
        </p:nvSpPr>
        <p:spPr bwMode="auto">
          <a:xfrm>
            <a:off x="6307138" y="2079625"/>
            <a:ext cx="26416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a:solidFill>
                  <a:schemeClr val="tx2"/>
                </a:solidFill>
                <a:latin typeface="Arial" pitchFamily="34" charset="0"/>
              </a:rPr>
              <a:t>Training IAEA member states in tracer studies of uptake of contaminants in fish</a:t>
            </a:r>
            <a:endParaRPr lang="en-US" altLang="en-US">
              <a:solidFill>
                <a:schemeClr val="tx2"/>
              </a:solidFill>
              <a:latin typeface="Arial" pitchFamily="34" charset="0"/>
            </a:endParaRPr>
          </a:p>
        </p:txBody>
      </p:sp>
      <p:sp>
        <p:nvSpPr>
          <p:cNvPr id="151556" name="Rectangle 186"/>
          <p:cNvSpPr>
            <a:spLocks noChangeArrowheads="1"/>
          </p:cNvSpPr>
          <p:nvPr/>
        </p:nvSpPr>
        <p:spPr bwMode="auto">
          <a:xfrm>
            <a:off x="323850" y="168275"/>
            <a:ext cx="86248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09625" indent="-8096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3200" b="1" dirty="0" smtClean="0">
                <a:solidFill>
                  <a:schemeClr val="tx2"/>
                </a:solidFill>
                <a:cs typeface="Times New Roman" panose="02020603050405020304" pitchFamily="18" charset="0"/>
              </a:rPr>
              <a:t>Radiological  </a:t>
            </a:r>
            <a:r>
              <a:rPr lang="en-GB" altLang="en-US" sz="3200" b="1" dirty="0">
                <a:solidFill>
                  <a:schemeClr val="tx2"/>
                </a:solidFill>
                <a:cs typeface="Times New Roman" panose="02020603050405020304" pitchFamily="18" charset="0"/>
              </a:rPr>
              <a:t>techniques for seafood safety</a:t>
            </a:r>
            <a:r>
              <a:rPr lang="en-GB" altLang="en-US" sz="3200" dirty="0">
                <a:solidFill>
                  <a:schemeClr val="tx2"/>
                </a:solidFill>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Fond004"/>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8" descr="IAEA log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600" y="6008688"/>
            <a:ext cx="695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39713"/>
            <a:ext cx="6805613" cy="472281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_JLT0626"/>
          <p:cNvPicPr>
            <a:picLocks noChangeAspect="1" noChangeArrowheads="1"/>
          </p:cNvPicPr>
          <p:nvPr/>
        </p:nvPicPr>
        <p:blipFill>
          <a:blip r:embed="rId3">
            <a:extLst>
              <a:ext uri="{28A0092B-C50C-407E-A947-70E740481C1C}">
                <a14:useLocalDpi xmlns:a14="http://schemas.microsoft.com/office/drawing/2010/main" val="0"/>
              </a:ext>
            </a:extLst>
          </a:blip>
          <a:srcRect r="18819"/>
          <a:stretch>
            <a:fillRect/>
          </a:stretch>
        </p:blipFill>
        <p:spPr bwMode="auto">
          <a:xfrm>
            <a:off x="285750" y="803275"/>
            <a:ext cx="2862263"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2579" name="Group 3"/>
          <p:cNvGrpSpPr>
            <a:grpSpLocks/>
          </p:cNvGrpSpPr>
          <p:nvPr/>
        </p:nvGrpSpPr>
        <p:grpSpPr bwMode="auto">
          <a:xfrm>
            <a:off x="5270500" y="3375025"/>
            <a:ext cx="3873500" cy="3482975"/>
            <a:chOff x="142" y="2216"/>
            <a:chExt cx="2230" cy="1971"/>
          </a:xfrm>
        </p:grpSpPr>
        <p:pic>
          <p:nvPicPr>
            <p:cNvPr id="152587" name="Picture 4" descr="depu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 y="2216"/>
              <a:ext cx="2230" cy="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8" name="Text Box 5"/>
            <p:cNvSpPr txBox="1">
              <a:spLocks noChangeArrowheads="1"/>
            </p:cNvSpPr>
            <p:nvPr/>
          </p:nvSpPr>
          <p:spPr bwMode="auto">
            <a:xfrm>
              <a:off x="1300" y="3470"/>
              <a:ext cx="978" cy="182"/>
            </a:xfrm>
            <a:prstGeom prst="rect">
              <a:avLst/>
            </a:prstGeom>
            <a:solidFill>
              <a:schemeClr val="accent2">
                <a:alpha val="6509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30000"/>
                </a:spcBef>
              </a:pPr>
              <a:r>
                <a:rPr lang="en-US" altLang="en-US" sz="1500" b="1">
                  <a:solidFill>
                    <a:schemeClr val="bg1"/>
                  </a:solidFill>
                  <a:latin typeface="Tahoma" pitchFamily="34" charset="0"/>
                </a:rPr>
                <a:t>Depuration</a:t>
              </a:r>
              <a:endParaRPr lang="fr-FR" altLang="en-US" sz="1500" b="1">
                <a:solidFill>
                  <a:schemeClr val="bg1"/>
                </a:solidFill>
                <a:latin typeface="Tahoma" pitchFamily="34" charset="0"/>
              </a:endParaRPr>
            </a:p>
          </p:txBody>
        </p:sp>
      </p:grpSp>
      <p:pic>
        <p:nvPicPr>
          <p:cNvPr id="152580" name="Picture 6" descr="org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3175"/>
            <a:ext cx="3868737"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2581" name="Group 7"/>
          <p:cNvGrpSpPr>
            <a:grpSpLocks/>
          </p:cNvGrpSpPr>
          <p:nvPr/>
        </p:nvGrpSpPr>
        <p:grpSpPr bwMode="auto">
          <a:xfrm>
            <a:off x="0" y="3471863"/>
            <a:ext cx="4240213" cy="3386137"/>
            <a:chOff x="2647" y="296"/>
            <a:chExt cx="2671" cy="2133"/>
          </a:xfrm>
        </p:grpSpPr>
        <p:pic>
          <p:nvPicPr>
            <p:cNvPr id="152584" name="Picture 8" descr="accumu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 y="296"/>
              <a:ext cx="2671" cy="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5" name="Text Box 9"/>
            <p:cNvSpPr txBox="1">
              <a:spLocks noChangeArrowheads="1"/>
            </p:cNvSpPr>
            <p:nvPr/>
          </p:nvSpPr>
          <p:spPr bwMode="auto">
            <a:xfrm>
              <a:off x="4272" y="1799"/>
              <a:ext cx="978" cy="202"/>
            </a:xfrm>
            <a:prstGeom prst="rect">
              <a:avLst/>
            </a:prstGeom>
            <a:solidFill>
              <a:schemeClr val="accent2">
                <a:alpha val="6509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30000"/>
                </a:spcBef>
              </a:pPr>
              <a:r>
                <a:rPr lang="en-US" altLang="en-US" sz="1500" b="1">
                  <a:solidFill>
                    <a:schemeClr val="bg1"/>
                  </a:solidFill>
                  <a:latin typeface="Tahoma" pitchFamily="34" charset="0"/>
                </a:rPr>
                <a:t>Accumulation  </a:t>
              </a:r>
              <a:endParaRPr lang="fr-FR" altLang="en-US" sz="1500" b="1">
                <a:solidFill>
                  <a:schemeClr val="bg1"/>
                </a:solidFill>
                <a:latin typeface="Tahoma" pitchFamily="34" charset="0"/>
              </a:endParaRPr>
            </a:p>
          </p:txBody>
        </p:sp>
        <p:sp>
          <p:nvSpPr>
            <p:cNvPr id="152586" name="Oval 10"/>
            <p:cNvSpPr>
              <a:spLocks noChangeArrowheads="1"/>
            </p:cNvSpPr>
            <p:nvPr/>
          </p:nvSpPr>
          <p:spPr bwMode="auto">
            <a:xfrm>
              <a:off x="3492" y="514"/>
              <a:ext cx="590" cy="587"/>
            </a:xfrm>
            <a:prstGeom prst="ellipse">
              <a:avLst/>
            </a:prstGeom>
            <a:gradFill rotWithShape="0">
              <a:gsLst>
                <a:gs pos="0">
                  <a:srgbClr val="232470">
                    <a:alpha val="90999"/>
                  </a:srgbClr>
                </a:gs>
                <a:gs pos="100000">
                  <a:srgbClr val="4F7E9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917" tIns="48459" rIns="96917" bIns="48459" anchor="ctr"/>
            <a:lstStyle>
              <a:lvl1pPr defTabSz="969963" eaLnBrk="0" hangingPunct="0">
                <a:defRPr sz="2400">
                  <a:solidFill>
                    <a:schemeClr val="tx1"/>
                  </a:solidFill>
                  <a:latin typeface="Times New Roman" pitchFamily="18" charset="0"/>
                </a:defRPr>
              </a:lvl1pPr>
              <a:lvl2pPr marL="742950" indent="-285750" defTabSz="969963" eaLnBrk="0" hangingPunct="0">
                <a:defRPr sz="2400">
                  <a:solidFill>
                    <a:schemeClr val="tx1"/>
                  </a:solidFill>
                  <a:latin typeface="Times New Roman" pitchFamily="18" charset="0"/>
                </a:defRPr>
              </a:lvl2pPr>
              <a:lvl3pPr marL="1143000" indent="-228600" defTabSz="969963" eaLnBrk="0" hangingPunct="0">
                <a:defRPr sz="2400">
                  <a:solidFill>
                    <a:schemeClr val="tx1"/>
                  </a:solidFill>
                  <a:latin typeface="Times New Roman" pitchFamily="18" charset="0"/>
                </a:defRPr>
              </a:lvl3pPr>
              <a:lvl4pPr marL="1600200" indent="-228600" defTabSz="969963" eaLnBrk="0" hangingPunct="0">
                <a:defRPr sz="2400">
                  <a:solidFill>
                    <a:schemeClr val="tx1"/>
                  </a:solidFill>
                  <a:latin typeface="Times New Roman" pitchFamily="18" charset="0"/>
                </a:defRPr>
              </a:lvl4pPr>
              <a:lvl5pPr marL="2057400" indent="-228600" defTabSz="969963" eaLnBrk="0" hangingPunct="0">
                <a:defRPr sz="2400">
                  <a:solidFill>
                    <a:schemeClr val="tx1"/>
                  </a:solidFill>
                  <a:latin typeface="Times New Roman" pitchFamily="18" charset="0"/>
                </a:defRPr>
              </a:lvl5pPr>
              <a:lvl6pPr marL="2514600" indent="-228600" defTabSz="969963" eaLnBrk="0" fontAlgn="base" hangingPunct="0">
                <a:spcBef>
                  <a:spcPct val="0"/>
                </a:spcBef>
                <a:spcAft>
                  <a:spcPct val="0"/>
                </a:spcAft>
                <a:defRPr sz="2400">
                  <a:solidFill>
                    <a:schemeClr val="tx1"/>
                  </a:solidFill>
                  <a:latin typeface="Times New Roman" pitchFamily="18" charset="0"/>
                </a:defRPr>
              </a:lvl6pPr>
              <a:lvl7pPr marL="2971800" indent="-228600" defTabSz="969963" eaLnBrk="0" fontAlgn="base" hangingPunct="0">
                <a:spcBef>
                  <a:spcPct val="0"/>
                </a:spcBef>
                <a:spcAft>
                  <a:spcPct val="0"/>
                </a:spcAft>
                <a:defRPr sz="2400">
                  <a:solidFill>
                    <a:schemeClr val="tx1"/>
                  </a:solidFill>
                  <a:latin typeface="Times New Roman" pitchFamily="18" charset="0"/>
                </a:defRPr>
              </a:lvl7pPr>
              <a:lvl8pPr marL="3429000" indent="-228600" defTabSz="969963" eaLnBrk="0" fontAlgn="base" hangingPunct="0">
                <a:spcBef>
                  <a:spcPct val="0"/>
                </a:spcBef>
                <a:spcAft>
                  <a:spcPct val="0"/>
                </a:spcAft>
                <a:defRPr sz="2400">
                  <a:solidFill>
                    <a:schemeClr val="tx1"/>
                  </a:solidFill>
                  <a:latin typeface="Times New Roman" pitchFamily="18" charset="0"/>
                </a:defRPr>
              </a:lvl8pPr>
              <a:lvl9pPr marL="3886200" indent="-228600" defTabSz="969963" eaLnBrk="0" fontAlgn="base" hangingPunct="0">
                <a:spcBef>
                  <a:spcPct val="0"/>
                </a:spcBef>
                <a:spcAft>
                  <a:spcPct val="0"/>
                </a:spcAft>
                <a:defRPr sz="2400">
                  <a:solidFill>
                    <a:schemeClr val="tx1"/>
                  </a:solidFill>
                  <a:latin typeface="Times New Roman" pitchFamily="18" charset="0"/>
                </a:defRPr>
              </a:lvl9pPr>
            </a:lstStyle>
            <a:p>
              <a:pPr algn="ctr"/>
              <a:r>
                <a:rPr lang="fr-FR" altLang="en-US" sz="2500" baseline="30000">
                  <a:solidFill>
                    <a:schemeClr val="bg1"/>
                  </a:solidFill>
                  <a:latin typeface="Arial Black" pitchFamily="34" charset="0"/>
                </a:rPr>
                <a:t>109</a:t>
              </a:r>
              <a:r>
                <a:rPr lang="fr-FR" altLang="en-US" sz="2500">
                  <a:solidFill>
                    <a:schemeClr val="bg1"/>
                  </a:solidFill>
                  <a:latin typeface="Arial Black" pitchFamily="34" charset="0"/>
                </a:rPr>
                <a:t>Cd</a:t>
              </a:r>
            </a:p>
          </p:txBody>
        </p:sp>
      </p:grpSp>
      <p:sp>
        <p:nvSpPr>
          <p:cNvPr id="152582" name="Text Box 11"/>
          <p:cNvSpPr txBox="1">
            <a:spLocks noChangeArrowheads="1"/>
          </p:cNvSpPr>
          <p:nvPr/>
        </p:nvSpPr>
        <p:spPr bwMode="auto">
          <a:xfrm>
            <a:off x="190500" y="171450"/>
            <a:ext cx="54578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600" b="1">
                <a:solidFill>
                  <a:srgbClr val="2A2A80"/>
                </a:solidFill>
                <a:latin typeface="Tahoma" pitchFamily="34" charset="0"/>
              </a:rPr>
              <a:t>Uptake of Cadmium (Chile)</a:t>
            </a:r>
            <a:endParaRPr lang="fr-FR" altLang="en-US" b="1">
              <a:solidFill>
                <a:schemeClr val="accent2"/>
              </a:solidFill>
              <a:latin typeface="Tahoma" pitchFamily="34" charset="0"/>
            </a:endParaRPr>
          </a:p>
        </p:txBody>
      </p:sp>
      <p:pic>
        <p:nvPicPr>
          <p:cNvPr id="15258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0188" y="1169988"/>
            <a:ext cx="110966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0" y="1492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b="1" dirty="0" smtClean="0">
                <a:solidFill>
                  <a:schemeClr val="hlink"/>
                </a:solidFill>
                <a:ea typeface="Batang" pitchFamily="18" charset="-127"/>
                <a:cs typeface="Tahoma" pitchFamily="34" charset="0"/>
              </a:rPr>
              <a:t>  Harmful Algal Blooms</a:t>
            </a:r>
            <a:endParaRPr lang="en-US" altLang="en-US" sz="3200" b="1" dirty="0">
              <a:solidFill>
                <a:schemeClr val="hlink"/>
              </a:solidFill>
              <a:ea typeface="Batang" pitchFamily="18" charset="-127"/>
              <a:cs typeface="Tahoma" pitchFamily="34" charset="0"/>
            </a:endParaRPr>
          </a:p>
        </p:txBody>
      </p:sp>
      <p:graphicFrame>
        <p:nvGraphicFramePr>
          <p:cNvPr id="153603" name="Object 3"/>
          <p:cNvGraphicFramePr>
            <a:graphicFrameLocks noChangeAspect="1"/>
          </p:cNvGraphicFramePr>
          <p:nvPr/>
        </p:nvGraphicFramePr>
        <p:xfrm>
          <a:off x="4572000" y="4038600"/>
          <a:ext cx="4191000" cy="2743200"/>
        </p:xfrm>
        <a:graphic>
          <a:graphicData uri="http://schemas.openxmlformats.org/presentationml/2006/ole">
            <mc:AlternateContent xmlns:mc="http://schemas.openxmlformats.org/markup-compatibility/2006">
              <mc:Choice xmlns:v="urn:schemas-microsoft-com:vml" Requires="v">
                <p:oleObj spid="_x0000_s153647" name="Photo House" r:id="rId3" imgW="6071628" imgH="3968504" progId="Photohse.Document">
                  <p:embed/>
                </p:oleObj>
              </mc:Choice>
              <mc:Fallback>
                <p:oleObj name="Photo House" r:id="rId3" imgW="6071628" imgH="3968504" progId="Photohse.Document">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t="9435"/>
                      <a:stretch>
                        <a:fillRect/>
                      </a:stretch>
                    </p:blipFill>
                    <p:spPr bwMode="auto">
                      <a:xfrm>
                        <a:off x="4572000" y="4038600"/>
                        <a:ext cx="4191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04" name="Object 4"/>
          <p:cNvGraphicFramePr>
            <a:graphicFrameLocks noChangeAspect="1"/>
          </p:cNvGraphicFramePr>
          <p:nvPr/>
        </p:nvGraphicFramePr>
        <p:xfrm>
          <a:off x="381000" y="4038600"/>
          <a:ext cx="4114800" cy="2743200"/>
        </p:xfrm>
        <a:graphic>
          <a:graphicData uri="http://schemas.openxmlformats.org/presentationml/2006/ole">
            <mc:AlternateContent xmlns:mc="http://schemas.openxmlformats.org/markup-compatibility/2006">
              <mc:Choice xmlns:v="urn:schemas-microsoft-com:vml" Requires="v">
                <p:oleObj spid="_x0000_s153648" name="Photo House" r:id="rId5" imgW="7991872" imgH="5212090" progId="Photohse.Document">
                  <p:embed/>
                </p:oleObj>
              </mc:Choice>
              <mc:Fallback>
                <p:oleObj name="Photo House" r:id="rId5" imgW="7991872" imgH="5212090" progId="Photohse.Document">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b="10085"/>
                      <a:stretch>
                        <a:fillRect/>
                      </a:stretch>
                    </p:blipFill>
                    <p:spPr bwMode="auto">
                      <a:xfrm>
                        <a:off x="381000" y="4038600"/>
                        <a:ext cx="4114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05" name="Object 5"/>
          <p:cNvGraphicFramePr>
            <a:graphicFrameLocks noChangeAspect="1"/>
          </p:cNvGraphicFramePr>
          <p:nvPr/>
        </p:nvGraphicFramePr>
        <p:xfrm>
          <a:off x="4570413" y="1308100"/>
          <a:ext cx="4192587" cy="2667000"/>
        </p:xfrm>
        <a:graphic>
          <a:graphicData uri="http://schemas.openxmlformats.org/presentationml/2006/ole">
            <mc:AlternateContent xmlns:mc="http://schemas.openxmlformats.org/markup-compatibility/2006">
              <mc:Choice xmlns:v="urn:schemas-microsoft-com:vml" Requires="v">
                <p:oleObj spid="_x0000_s153649" name="Photo House" r:id="rId7" imgW="8177778" imgH="5396825" progId="Photohse.Document">
                  <p:embed/>
                </p:oleObj>
              </mc:Choice>
              <mc:Fallback>
                <p:oleObj name="Photo House" r:id="rId7" imgW="8177778" imgH="5396825" progId="Photohse.Document">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b="7895"/>
                      <a:stretch>
                        <a:fillRect/>
                      </a:stretch>
                    </p:blipFill>
                    <p:spPr bwMode="auto">
                      <a:xfrm>
                        <a:off x="4570413" y="1308100"/>
                        <a:ext cx="419258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06" name="Picture 6" descr="cyano blo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308100"/>
            <a:ext cx="41148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Text Box 7"/>
          <p:cNvSpPr txBox="1">
            <a:spLocks noChangeArrowheads="1"/>
          </p:cNvSpPr>
          <p:nvPr/>
        </p:nvSpPr>
        <p:spPr bwMode="auto">
          <a:xfrm>
            <a:off x="7324725" y="1066800"/>
            <a:ext cx="1362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000">
                <a:latin typeface="Times" pitchFamily="18" charset="0"/>
              </a:rPr>
              <a:t>Photo credit: B. Suarez</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388936" y="1312021"/>
            <a:ext cx="9217024" cy="2232248"/>
          </a:xfrm>
          <a:prstGeom prst="rect">
            <a:avLst/>
          </a:prstGeom>
          <a:scene3d>
            <a:camera prst="perspectiveLeft"/>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GB" sz="1800">
              <a:solidFill>
                <a:srgbClr val="EAEAEA"/>
              </a:solidFill>
            </a:endParaRPr>
          </a:p>
        </p:txBody>
      </p:sp>
      <p:sp>
        <p:nvSpPr>
          <p:cNvPr id="3" name="Content Placeholder 2"/>
          <p:cNvSpPr>
            <a:spLocks noGrp="1"/>
          </p:cNvSpPr>
          <p:nvPr>
            <p:ph idx="1"/>
          </p:nvPr>
        </p:nvSpPr>
        <p:spPr>
          <a:xfrm>
            <a:off x="301242" y="889753"/>
            <a:ext cx="8518525" cy="4949825"/>
          </a:xfrm>
        </p:spPr>
        <p:txBody>
          <a:bodyPr/>
          <a:lstStyle/>
          <a:p>
            <a:pPr marL="536575" lvl="2">
              <a:defRPr/>
            </a:pPr>
            <a:endParaRPr lang="en-GB" sz="1600" dirty="0" smtClean="0"/>
          </a:p>
          <a:p>
            <a:pPr marL="536575" lvl="2">
              <a:defRPr/>
            </a:pPr>
            <a:endParaRPr lang="en-GB" sz="1600" dirty="0" smtClean="0"/>
          </a:p>
          <a:p>
            <a:pPr marL="536575" lvl="2">
              <a:defRPr/>
            </a:pPr>
            <a:endParaRPr lang="en-GB" sz="1600" dirty="0"/>
          </a:p>
          <a:p>
            <a:pPr marL="536575" lvl="2">
              <a:defRPr/>
            </a:pPr>
            <a:endParaRPr lang="en-GB" sz="1600" dirty="0"/>
          </a:p>
          <a:p>
            <a:pPr marL="536575" lvl="2">
              <a:defRPr/>
            </a:pPr>
            <a:endParaRPr lang="en-GB" sz="1600" dirty="0" smtClean="0"/>
          </a:p>
          <a:p>
            <a:pPr marL="536575" lvl="2">
              <a:defRPr/>
            </a:pPr>
            <a:endParaRPr lang="en-GB" sz="1600" dirty="0"/>
          </a:p>
          <a:p>
            <a:pPr marL="536575" lvl="2">
              <a:defRPr/>
            </a:pPr>
            <a:endParaRPr lang="en-GB" sz="1600" dirty="0" smtClean="0"/>
          </a:p>
          <a:p>
            <a:pPr marL="536575" lvl="2">
              <a:defRPr/>
            </a:pPr>
            <a:endParaRPr lang="en-GB" sz="1600" dirty="0"/>
          </a:p>
          <a:p>
            <a:pPr marL="536575" lvl="2">
              <a:defRPr/>
            </a:pPr>
            <a:endParaRPr lang="en-GB" sz="1600" dirty="0" smtClean="0"/>
          </a:p>
          <a:p>
            <a:pPr marL="536575" lvl="2">
              <a:defRPr/>
            </a:pPr>
            <a:endParaRPr lang="en-GB" sz="1600" dirty="0" smtClean="0"/>
          </a:p>
          <a:p>
            <a:pPr marL="536575" lvl="2">
              <a:defRPr/>
            </a:pPr>
            <a:endParaRPr lang="en-GB" sz="1600" dirty="0" smtClean="0"/>
          </a:p>
          <a:p>
            <a:pPr marL="536575" lvl="2">
              <a:defRPr/>
            </a:pPr>
            <a:r>
              <a:rPr lang="en-GB" sz="2000" dirty="0" smtClean="0"/>
              <a:t>Need to strengthen transfer of knowledge, capacity building </a:t>
            </a:r>
          </a:p>
          <a:p>
            <a:pPr marL="307975" lvl="2" indent="0">
              <a:buFontTx/>
              <a:buNone/>
              <a:defRPr/>
            </a:pPr>
            <a:r>
              <a:rPr lang="en-GB" sz="2000" dirty="0" smtClean="0"/>
              <a:t>    and studies to </a:t>
            </a:r>
            <a:r>
              <a:rPr lang="en-GB" sz="2000" dirty="0"/>
              <a:t>understand, predict and reduce </a:t>
            </a:r>
            <a:r>
              <a:rPr lang="en-GB" sz="2000" dirty="0" smtClean="0"/>
              <a:t>the </a:t>
            </a:r>
            <a:r>
              <a:rPr lang="en-GB" sz="2000" dirty="0"/>
              <a:t>risks of HABs </a:t>
            </a:r>
            <a:endParaRPr lang="en-GB" sz="2000" dirty="0" smtClean="0"/>
          </a:p>
          <a:p>
            <a:pPr marL="307975" lvl="2" indent="0">
              <a:buFontTx/>
              <a:buNone/>
              <a:defRPr/>
            </a:pPr>
            <a:r>
              <a:rPr lang="en-GB" sz="2000" b="1" dirty="0" smtClean="0"/>
              <a:t>	</a:t>
            </a:r>
          </a:p>
          <a:p>
            <a:pPr marL="307975" lvl="2" indent="0">
              <a:buFontTx/>
              <a:buNone/>
              <a:defRPr/>
            </a:pPr>
            <a:r>
              <a:rPr lang="en-GB" sz="2000" b="1" dirty="0"/>
              <a:t> </a:t>
            </a:r>
            <a:r>
              <a:rPr lang="en-GB" sz="2000" b="1" dirty="0" smtClean="0"/>
              <a:t>      Establishment of RBA technology at NAEL</a:t>
            </a:r>
          </a:p>
          <a:p>
            <a:pPr lvl="1">
              <a:defRPr/>
            </a:pPr>
            <a:endParaRPr lang="en-GB" sz="2000" b="1" dirty="0"/>
          </a:p>
          <a:p>
            <a:pPr lvl="1">
              <a:defRPr/>
            </a:pPr>
            <a:endParaRPr lang="en-GB" sz="2000" b="1" dirty="0" smtClean="0"/>
          </a:p>
          <a:p>
            <a:pPr lvl="1">
              <a:defRPr/>
            </a:pPr>
            <a:endParaRPr lang="en-GB" sz="2000" b="1" dirty="0"/>
          </a:p>
          <a:p>
            <a:pPr lvl="1">
              <a:defRPr/>
            </a:pPr>
            <a:endParaRPr lang="en-GB" sz="2000" b="1" dirty="0" smtClean="0"/>
          </a:p>
        </p:txBody>
      </p:sp>
      <p:pic>
        <p:nvPicPr>
          <p:cNvPr id="154628" name="Picture 6" descr="http://www.aqualight.info/images/algae-bloom-photos2.jpg"/>
          <p:cNvPicPr>
            <a:picLocks noChangeAspect="1" noChangeArrowheads="1"/>
          </p:cNvPicPr>
          <p:nvPr/>
        </p:nvPicPr>
        <p:blipFill>
          <a:blip r:embed="rId2">
            <a:extLst>
              <a:ext uri="{28A0092B-C50C-407E-A947-70E740481C1C}">
                <a14:useLocalDpi xmlns:a14="http://schemas.microsoft.com/office/drawing/2010/main" val="0"/>
              </a:ext>
            </a:extLst>
          </a:blip>
          <a:srcRect r="51364"/>
          <a:stretch>
            <a:fillRect/>
          </a:stretch>
        </p:blipFill>
        <p:spPr bwMode="auto">
          <a:xfrm>
            <a:off x="522869" y="1600970"/>
            <a:ext cx="99695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Right Arrow 98"/>
          <p:cNvSpPr/>
          <p:nvPr/>
        </p:nvSpPr>
        <p:spPr>
          <a:xfrm>
            <a:off x="4427538" y="2300287"/>
            <a:ext cx="522288" cy="300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EAEAEA"/>
              </a:solidFill>
            </a:endParaRPr>
          </a:p>
        </p:txBody>
      </p:sp>
      <p:pic>
        <p:nvPicPr>
          <p:cNvPr id="154630" name="Picture 4" descr="http://image1.masterfile.com/em_w/01/23/62/600-01236233w.jpg"/>
          <p:cNvPicPr>
            <a:picLocks noChangeAspect="1" noChangeArrowheads="1"/>
          </p:cNvPicPr>
          <p:nvPr/>
        </p:nvPicPr>
        <p:blipFill>
          <a:blip r:embed="rId3">
            <a:extLst>
              <a:ext uri="{28A0092B-C50C-407E-A947-70E740481C1C}">
                <a14:useLocalDpi xmlns:a14="http://schemas.microsoft.com/office/drawing/2010/main" val="0"/>
              </a:ext>
            </a:extLst>
          </a:blip>
          <a:srcRect r="35074"/>
          <a:stretch>
            <a:fillRect/>
          </a:stretch>
        </p:blipFill>
        <p:spPr bwMode="auto">
          <a:xfrm>
            <a:off x="5048796" y="1938338"/>
            <a:ext cx="1038225"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6" descr="http://www.aqualight.info/images/algae-bloom-photos2.jpg"/>
          <p:cNvPicPr>
            <a:picLocks noChangeAspect="1" noChangeArrowheads="1"/>
          </p:cNvPicPr>
          <p:nvPr/>
        </p:nvPicPr>
        <p:blipFill>
          <a:blip r:embed="rId4">
            <a:extLst>
              <a:ext uri="{28A0092B-C50C-407E-A947-70E740481C1C}">
                <a14:useLocalDpi xmlns:a14="http://schemas.microsoft.com/office/drawing/2010/main" val="0"/>
              </a:ext>
            </a:extLst>
          </a:blip>
          <a:srcRect l="53500"/>
          <a:stretch>
            <a:fillRect/>
          </a:stretch>
        </p:blipFill>
        <p:spPr bwMode="auto">
          <a:xfrm>
            <a:off x="2454301" y="1611651"/>
            <a:ext cx="97948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Right Arrow 239"/>
          <p:cNvSpPr/>
          <p:nvPr/>
        </p:nvSpPr>
        <p:spPr>
          <a:xfrm>
            <a:off x="1867668" y="2239649"/>
            <a:ext cx="522288" cy="298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EAEAEA"/>
              </a:solidFill>
            </a:endParaRPr>
          </a:p>
        </p:txBody>
      </p:sp>
      <p:pic>
        <p:nvPicPr>
          <p:cNvPr id="154634" name="Picture 2" descr="https://encrypted-tbn0.google.com/images?q=tbn:ANd9GcRLq0STi2C4xPPhjvEbq_R_KdtHIidwm6GpGPDBjb-1t3kERf_rH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1375" y="2362512"/>
            <a:ext cx="9096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375" y="1595157"/>
            <a:ext cx="7461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6" name="TextBox 97"/>
          <p:cNvSpPr txBox="1">
            <a:spLocks noChangeArrowheads="1"/>
          </p:cNvSpPr>
          <p:nvPr/>
        </p:nvSpPr>
        <p:spPr bwMode="auto">
          <a:xfrm>
            <a:off x="347792" y="3168937"/>
            <a:ext cx="14541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100" dirty="0">
                <a:solidFill>
                  <a:srgbClr val="EAEAEA"/>
                </a:solidFill>
                <a:latin typeface="Arial" pitchFamily="34" charset="0"/>
                <a:cs typeface="Arial" pitchFamily="34" charset="0"/>
              </a:rPr>
              <a:t>Bloom of toxic algae</a:t>
            </a:r>
          </a:p>
        </p:txBody>
      </p:sp>
      <p:sp>
        <p:nvSpPr>
          <p:cNvPr id="154637" name="TextBox 241"/>
          <p:cNvSpPr txBox="1">
            <a:spLocks noChangeArrowheads="1"/>
          </p:cNvSpPr>
          <p:nvPr/>
        </p:nvSpPr>
        <p:spPr bwMode="auto">
          <a:xfrm>
            <a:off x="1871663" y="3142418"/>
            <a:ext cx="32083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100" dirty="0">
                <a:solidFill>
                  <a:srgbClr val="EAEAEA"/>
                </a:solidFill>
                <a:latin typeface="Arial" pitchFamily="34" charset="0"/>
                <a:cs typeface="Arial" pitchFamily="34" charset="0"/>
              </a:rPr>
              <a:t>Transfer, bioaccumulation and biotransformation</a:t>
            </a:r>
          </a:p>
          <a:p>
            <a:pPr eaLnBrk="1" hangingPunct="1"/>
            <a:r>
              <a:rPr lang="en-GB" altLang="en-US" sz="1100" dirty="0">
                <a:solidFill>
                  <a:srgbClr val="EAEAEA"/>
                </a:solidFill>
                <a:latin typeface="Arial" pitchFamily="34" charset="0"/>
                <a:cs typeface="Arial" pitchFamily="34" charset="0"/>
              </a:rPr>
              <a:t>of the natural toxins </a:t>
            </a:r>
          </a:p>
        </p:txBody>
      </p:sp>
      <p:sp>
        <p:nvSpPr>
          <p:cNvPr id="154638" name="TextBox 242"/>
          <p:cNvSpPr txBox="1">
            <a:spLocks noChangeArrowheads="1"/>
          </p:cNvSpPr>
          <p:nvPr/>
        </p:nvSpPr>
        <p:spPr bwMode="auto">
          <a:xfrm>
            <a:off x="5079999" y="3142418"/>
            <a:ext cx="1071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100" dirty="0">
                <a:solidFill>
                  <a:srgbClr val="EAEAEA"/>
                </a:solidFill>
                <a:latin typeface="Arial" pitchFamily="34" charset="0"/>
                <a:cs typeface="Arial" pitchFamily="34" charset="0"/>
              </a:rPr>
              <a:t>Human illness</a:t>
            </a:r>
          </a:p>
        </p:txBody>
      </p:sp>
      <p:pic>
        <p:nvPicPr>
          <p:cNvPr id="154639" name="Picture 10" descr="http://www.nicematin.com/media_nicematin/imagecache/article-taille-normale-nm/nm_photo/2008/07/25/nm-photo-20608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5232" y="1911350"/>
            <a:ext cx="15224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40" name="TextBox 244"/>
          <p:cNvSpPr txBox="1">
            <a:spLocks noChangeArrowheads="1"/>
          </p:cNvSpPr>
          <p:nvPr/>
        </p:nvSpPr>
        <p:spPr bwMode="auto">
          <a:xfrm>
            <a:off x="6449233" y="3142418"/>
            <a:ext cx="1079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100" dirty="0">
                <a:solidFill>
                  <a:srgbClr val="EAEAEA"/>
                </a:solidFill>
                <a:latin typeface="Arial" pitchFamily="34" charset="0"/>
                <a:cs typeface="Arial" pitchFamily="34" charset="0"/>
              </a:rPr>
              <a:t>Beach closure</a:t>
            </a:r>
          </a:p>
        </p:txBody>
      </p:sp>
      <p:pic>
        <p:nvPicPr>
          <p:cNvPr id="154641" name="Picture 12" descr="https://encrypted-tbn0.google.com/images?q=tbn:ANd9GcRWOyxZUMXZV22HbINpWZWwQKU-BSPuhr9x9vA69MW_2NnADrKcU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7987" y="1906588"/>
            <a:ext cx="868363"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42" name="TextBox 246"/>
          <p:cNvSpPr txBox="1">
            <a:spLocks noChangeArrowheads="1"/>
          </p:cNvSpPr>
          <p:nvPr/>
        </p:nvSpPr>
        <p:spPr bwMode="auto">
          <a:xfrm>
            <a:off x="7796760" y="3138385"/>
            <a:ext cx="12525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100" dirty="0">
                <a:solidFill>
                  <a:srgbClr val="EAEAEA"/>
                </a:solidFill>
                <a:latin typeface="Arial" pitchFamily="34" charset="0"/>
                <a:cs typeface="Arial" pitchFamily="34" charset="0"/>
              </a:rPr>
              <a:t>Fisheries closure</a:t>
            </a:r>
          </a:p>
        </p:txBody>
      </p:sp>
      <p:pic>
        <p:nvPicPr>
          <p:cNvPr id="154643" name="Picture 16" descr="P10100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5913" y="5059363"/>
            <a:ext cx="12604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4" name="Picture 13" descr="P101009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6388" y="4818063"/>
            <a:ext cx="1071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45" name="TextBox 252"/>
          <p:cNvSpPr txBox="1">
            <a:spLocks noChangeArrowheads="1"/>
          </p:cNvSpPr>
          <p:nvPr/>
        </p:nvSpPr>
        <p:spPr bwMode="auto">
          <a:xfrm>
            <a:off x="4427538" y="6289675"/>
            <a:ext cx="3540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solidFill>
                  <a:srgbClr val="EAEAEA"/>
                </a:solidFill>
                <a:latin typeface="Arial" pitchFamily="34" charset="0"/>
                <a:cs typeface="Arial" pitchFamily="34" charset="0"/>
              </a:rPr>
              <a:t>Radioligand RBA for algal toxin monitoring</a:t>
            </a:r>
          </a:p>
        </p:txBody>
      </p:sp>
      <p:sp>
        <p:nvSpPr>
          <p:cNvPr id="154647" name="Rectangle 2"/>
          <p:cNvSpPr txBox="1">
            <a:spLocks noChangeArrowheads="1"/>
          </p:cNvSpPr>
          <p:nvPr/>
        </p:nvSpPr>
        <p:spPr bwMode="black">
          <a:xfrm>
            <a:off x="203200" y="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pPr>
            <a:r>
              <a:rPr lang="en-GB" altLang="en-US" sz="3600" b="1" dirty="0" smtClean="0">
                <a:solidFill>
                  <a:schemeClr val="tx2"/>
                </a:solidFill>
                <a:cs typeface="Times New Roman" panose="02020603050405020304" pitchFamily="18" charset="0"/>
              </a:rPr>
              <a:t>HABs</a:t>
            </a:r>
            <a:endParaRPr lang="en-GB" altLang="en-US" sz="3600" dirty="0">
              <a:solidFill>
                <a:schemeClr val="tx2"/>
              </a:solidFill>
              <a:cs typeface="Times New Roman" panose="02020603050405020304" pitchFamily="18" charset="0"/>
            </a:endParaRPr>
          </a:p>
        </p:txBody>
      </p:sp>
    </p:spTree>
    <p:extLst>
      <p:ext uri="{BB962C8B-B14F-4D97-AF65-F5344CB8AC3E}">
        <p14:creationId xmlns:p14="http://schemas.microsoft.com/office/powerpoint/2010/main" val="32888510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dels.nas.edu/resources/static-assets/materials-based-on-reports/special-products/ocean-acid-image1-webrea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81" y="1364105"/>
            <a:ext cx="7545826" cy="436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6219431" y="85016"/>
            <a:ext cx="2736109" cy="1976161"/>
          </a:xfrm>
          <a:prstGeom prst="rect">
            <a:avLst/>
          </a:prstGeom>
          <a:blipFill rotWithShape="1">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516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sl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4315" y="3067313"/>
            <a:ext cx="1533485" cy="1271670"/>
          </a:xfrm>
          <a:prstGeom prst="rect">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Connecteur en angle 64"/>
          <p:cNvCxnSpPr/>
          <p:nvPr/>
        </p:nvCxnSpPr>
        <p:spPr bwMode="auto">
          <a:xfrm>
            <a:off x="-357188" y="3639616"/>
            <a:ext cx="642938" cy="642938"/>
          </a:xfrm>
          <a:prstGeom prst="bentConnector3">
            <a:avLst/>
          </a:prstGeom>
          <a:blipFill dpi="0" rotWithShape="0">
            <a:blip r:embed="rId3"/>
            <a:srcRect/>
            <a:tile tx="0" ty="0" sx="100000" sy="100000" flip="none" algn="tl"/>
          </a:blipFill>
          <a:ln w="25400" cap="flat" cmpd="sng" algn="ctr">
            <a:noFill/>
            <a:prstDash val="solid"/>
            <a:round/>
            <a:headEnd type="none" w="med" len="med"/>
            <a:tailEnd type="arrow"/>
          </a:ln>
          <a:effectLst/>
        </p:spPr>
      </p:cxnSp>
      <p:sp>
        <p:nvSpPr>
          <p:cNvPr id="3" name="Rectangle 2"/>
          <p:cNvSpPr/>
          <p:nvPr/>
        </p:nvSpPr>
        <p:spPr>
          <a:xfrm>
            <a:off x="381000" y="1124744"/>
            <a:ext cx="8608007" cy="1446550"/>
          </a:xfrm>
          <a:prstGeom prst="rect">
            <a:avLst/>
          </a:prstGeom>
        </p:spPr>
        <p:txBody>
          <a:bodyPr wrap="square">
            <a:spAutoFit/>
          </a:bodyPr>
          <a:lstStyle/>
          <a:p>
            <a:pPr marL="0" lvl="1"/>
            <a:r>
              <a:rPr lang="en-US" sz="2200" u="sng" dirty="0">
                <a:latin typeface="Arial" pitchFamily="34" charset="0"/>
                <a:cs typeface="Arial" pitchFamily="34" charset="0"/>
              </a:rPr>
              <a:t>Geochronology</a:t>
            </a:r>
            <a:r>
              <a:rPr lang="en-US" sz="2200" dirty="0">
                <a:solidFill>
                  <a:srgbClr val="FFFF00"/>
                </a:solidFill>
                <a:latin typeface="Arial" pitchFamily="34" charset="0"/>
                <a:cs typeface="Arial" pitchFamily="34" charset="0"/>
              </a:rPr>
              <a:t> </a:t>
            </a:r>
            <a:r>
              <a:rPr lang="en-US" sz="2200" dirty="0" smtClean="0">
                <a:solidFill>
                  <a:srgbClr val="FFFF00"/>
                </a:solidFill>
                <a:latin typeface="Arial" pitchFamily="34" charset="0"/>
                <a:cs typeface="Arial" pitchFamily="34" charset="0"/>
              </a:rPr>
              <a:t> </a:t>
            </a:r>
            <a:r>
              <a:rPr lang="en-US" sz="2200" dirty="0" smtClean="0">
                <a:latin typeface="Arial" pitchFamily="34" charset="0"/>
                <a:cs typeface="Arial" pitchFamily="34" charset="0"/>
              </a:rPr>
              <a:t>(radiological </a:t>
            </a:r>
            <a:r>
              <a:rPr lang="en-US" sz="2200" dirty="0">
                <a:latin typeface="Arial" pitchFamily="34" charset="0"/>
                <a:cs typeface="Arial" pitchFamily="34" charset="0"/>
              </a:rPr>
              <a:t>dating)+ </a:t>
            </a:r>
            <a:r>
              <a:rPr lang="en-GB" sz="2200" u="sng" dirty="0" err="1" smtClean="0">
                <a:latin typeface="Arial" pitchFamily="34" charset="0"/>
                <a:cs typeface="Arial" pitchFamily="34" charset="0"/>
              </a:rPr>
              <a:t>Paleo</a:t>
            </a:r>
            <a:r>
              <a:rPr lang="en-GB" sz="2200" u="sng" dirty="0" smtClean="0">
                <a:latin typeface="Arial" pitchFamily="34" charset="0"/>
                <a:cs typeface="Arial" pitchFamily="34" charset="0"/>
              </a:rPr>
              <a:t>-climatology </a:t>
            </a:r>
            <a:r>
              <a:rPr lang="en-GB" sz="2200" dirty="0">
                <a:latin typeface="Arial" pitchFamily="34" charset="0"/>
                <a:cs typeface="Arial" pitchFamily="34" charset="0"/>
              </a:rPr>
              <a:t>(</a:t>
            </a:r>
            <a:r>
              <a:rPr lang="en-US" sz="2200" dirty="0">
                <a:latin typeface="Arial" pitchFamily="34" charset="0"/>
                <a:cs typeface="Arial" pitchFamily="34" charset="0"/>
              </a:rPr>
              <a:t>isotopic ratio </a:t>
            </a:r>
            <a:r>
              <a:rPr lang="en-US" sz="2200" dirty="0" smtClean="0">
                <a:latin typeface="Arial" pitchFamily="34" charset="0"/>
                <a:cs typeface="Arial" pitchFamily="34" charset="0"/>
              </a:rPr>
              <a:t>analysis</a:t>
            </a:r>
            <a:r>
              <a:rPr lang="en-GB" sz="2200" dirty="0" smtClean="0">
                <a:latin typeface="Arial" pitchFamily="34" charset="0"/>
                <a:cs typeface="Arial" pitchFamily="34" charset="0"/>
              </a:rPr>
              <a:t>): powerful tool that allows reconstructin</a:t>
            </a:r>
            <a:r>
              <a:rPr lang="en-GB" sz="2200" dirty="0">
                <a:latin typeface="Arial" pitchFamily="34" charset="0"/>
                <a:cs typeface="Arial" pitchFamily="34" charset="0"/>
              </a:rPr>
              <a:t>g</a:t>
            </a:r>
            <a:r>
              <a:rPr lang="en-GB" sz="2200" dirty="0" smtClean="0">
                <a:latin typeface="Arial" pitchFamily="34" charset="0"/>
                <a:cs typeface="Arial" pitchFamily="34" charset="0"/>
              </a:rPr>
              <a:t> prevailing environmental conditions over last decades to millennia to calibrate and improve descriptive and predictive models</a:t>
            </a:r>
          </a:p>
        </p:txBody>
      </p:sp>
      <p:sp>
        <p:nvSpPr>
          <p:cNvPr id="14" name="ZoneTexte 85"/>
          <p:cNvSpPr txBox="1"/>
          <p:nvPr/>
        </p:nvSpPr>
        <p:spPr>
          <a:xfrm>
            <a:off x="3491880" y="5783759"/>
            <a:ext cx="5544616" cy="769441"/>
          </a:xfrm>
          <a:prstGeom prst="rect">
            <a:avLst/>
          </a:prstGeom>
          <a:noFill/>
          <a:ln>
            <a:solidFill>
              <a:schemeClr val="tx1"/>
            </a:solidFill>
          </a:ln>
        </p:spPr>
        <p:txBody>
          <a:bodyPr wrap="square" rtlCol="0">
            <a:spAutoFit/>
          </a:bodyPr>
          <a:lstStyle/>
          <a:p>
            <a:r>
              <a:rPr lang="fr-FR" sz="2200" dirty="0" smtClean="0">
                <a:latin typeface="Arial" pitchFamily="34" charset="0"/>
                <a:cs typeface="Arial" pitchFamily="34" charset="0"/>
              </a:rPr>
              <a:t>Isotopes </a:t>
            </a:r>
            <a:r>
              <a:rPr lang="fr-FR" sz="2200" dirty="0" err="1" smtClean="0">
                <a:latin typeface="Arial" pitchFamily="34" charset="0"/>
                <a:cs typeface="Arial" pitchFamily="34" charset="0"/>
              </a:rPr>
              <a:t>used</a:t>
            </a:r>
            <a:r>
              <a:rPr lang="fr-FR" sz="2200" dirty="0" smtClean="0">
                <a:latin typeface="Arial" pitchFamily="34" charset="0"/>
                <a:cs typeface="Arial" pitchFamily="34" charset="0"/>
              </a:rPr>
              <a:t> as </a:t>
            </a:r>
            <a:r>
              <a:rPr lang="fr-FR" sz="2200" dirty="0" err="1" smtClean="0">
                <a:latin typeface="Arial" pitchFamily="34" charset="0"/>
                <a:cs typeface="Arial" pitchFamily="34" charset="0"/>
              </a:rPr>
              <a:t>proxies</a:t>
            </a:r>
            <a:r>
              <a:rPr lang="fr-FR" sz="2200" dirty="0" smtClean="0">
                <a:latin typeface="Arial" pitchFamily="34" charset="0"/>
                <a:cs typeface="Arial" pitchFamily="34" charset="0"/>
              </a:rPr>
              <a:t>:</a:t>
            </a:r>
          </a:p>
          <a:p>
            <a:r>
              <a:rPr lang="fr-FR" sz="2200" dirty="0" err="1" smtClean="0">
                <a:latin typeface="Arial" pitchFamily="34" charset="0"/>
                <a:cs typeface="Arial" pitchFamily="34" charset="0"/>
              </a:rPr>
              <a:t>e.g</a:t>
            </a:r>
            <a:r>
              <a:rPr lang="fr-FR" sz="2200" dirty="0" smtClean="0">
                <a:latin typeface="Arial" pitchFamily="34" charset="0"/>
                <a:cs typeface="Arial" pitchFamily="34" charset="0"/>
              </a:rPr>
              <a:t>. </a:t>
            </a:r>
            <a:r>
              <a:rPr lang="en-GB" sz="2200" dirty="0">
                <a:latin typeface="Arial" pitchFamily="34" charset="0"/>
                <a:cs typeface="Arial" pitchFamily="34" charset="0"/>
                <a:sym typeface="Helvetica" charset="0"/>
              </a:rPr>
              <a:t>B-11/B-10 for past pH</a:t>
            </a:r>
            <a:endParaRPr lang="fr-FR" sz="2200" dirty="0">
              <a:latin typeface="Arial" pitchFamily="34" charset="0"/>
              <a:cs typeface="Arial" pitchFamily="34" charset="0"/>
            </a:endParaRPr>
          </a:p>
        </p:txBody>
      </p:sp>
      <p:sp>
        <p:nvSpPr>
          <p:cNvPr id="2" name="Rectangle 1"/>
          <p:cNvSpPr/>
          <p:nvPr/>
        </p:nvSpPr>
        <p:spPr>
          <a:xfrm>
            <a:off x="381000" y="4835604"/>
            <a:ext cx="3666075" cy="1107996"/>
          </a:xfrm>
          <a:prstGeom prst="rect">
            <a:avLst/>
          </a:prstGeom>
        </p:spPr>
        <p:txBody>
          <a:bodyPr wrap="square">
            <a:spAutoFit/>
          </a:bodyPr>
          <a:lstStyle/>
          <a:p>
            <a:pPr marL="0" lvl="1"/>
            <a:r>
              <a:rPr lang="en-GB" sz="2200" dirty="0">
                <a:latin typeface="Arial" pitchFamily="34" charset="0"/>
                <a:cs typeface="Arial" pitchFamily="34" charset="0"/>
              </a:rPr>
              <a:t>Environmental recorders:</a:t>
            </a:r>
          </a:p>
          <a:p>
            <a:pPr marL="0" lvl="1"/>
            <a:r>
              <a:rPr lang="en-GB" sz="2200" dirty="0" smtClean="0">
                <a:latin typeface="Arial" pitchFamily="34" charset="0"/>
                <a:cs typeface="Arial" pitchFamily="34" charset="0"/>
              </a:rPr>
              <a:t>- sediment cores </a:t>
            </a:r>
          </a:p>
          <a:p>
            <a:pPr marL="0" lvl="1"/>
            <a:r>
              <a:rPr lang="en-GB" sz="2200" dirty="0" smtClean="0">
                <a:latin typeface="Arial" pitchFamily="34" charset="0"/>
                <a:cs typeface="Arial" pitchFamily="34" charset="0"/>
              </a:rPr>
              <a:t>- </a:t>
            </a:r>
            <a:r>
              <a:rPr lang="en-GB" sz="2200" dirty="0">
                <a:latin typeface="Arial" pitchFamily="34" charset="0"/>
                <a:cs typeface="Arial" pitchFamily="34" charset="0"/>
              </a:rPr>
              <a:t>coral </a:t>
            </a:r>
            <a:r>
              <a:rPr lang="en-GB" sz="2200" dirty="0" smtClean="0">
                <a:latin typeface="Arial" pitchFamily="34" charset="0"/>
                <a:cs typeface="Arial" pitchFamily="34" charset="0"/>
              </a:rPr>
              <a:t>skeleton</a:t>
            </a:r>
            <a:endParaRPr lang="en-GB" sz="2200" dirty="0">
              <a:latin typeface="Arial" pitchFamily="34" charset="0"/>
              <a:cs typeface="Arial" pitchFamily="34" charset="0"/>
            </a:endParaRPr>
          </a:p>
        </p:txBody>
      </p:sp>
      <p:pic>
        <p:nvPicPr>
          <p:cNvPr id="17" name="Picture 2" descr="coremou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629" y="2209800"/>
            <a:ext cx="1290558" cy="172217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txBox="1">
            <a:spLocks noChangeArrowheads="1"/>
          </p:cNvSpPr>
          <p:nvPr/>
        </p:nvSpPr>
        <p:spPr bwMode="auto">
          <a:xfrm>
            <a:off x="50702" y="210936"/>
            <a:ext cx="9093298" cy="549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85" tIns="34285" rIns="34285" bIns="34285" anchor="b"/>
          <a:lstStyle>
            <a:lvl1pPr eaLnBrk="0" hangingPunct="0">
              <a:defRPr sz="3600">
                <a:solidFill>
                  <a:schemeClr val="tx1"/>
                </a:solidFill>
                <a:latin typeface="Lucida Grande" charset="0"/>
                <a:ea typeface="ヒラギノ角ゴ ProN W3" charset="0"/>
                <a:cs typeface="ヒラギノ角ゴ ProN W3" charset="0"/>
                <a:sym typeface="Lucida Grande" charset="0"/>
              </a:defRPr>
            </a:lvl1pPr>
            <a:lvl2pPr marL="742950" indent="-285750" eaLnBrk="0" hangingPunct="0">
              <a:defRPr sz="3600">
                <a:solidFill>
                  <a:schemeClr val="tx1"/>
                </a:solidFill>
                <a:latin typeface="Lucida Grande" charset="0"/>
                <a:ea typeface="ヒラギノ角ゴ ProN W3" charset="0"/>
                <a:cs typeface="ヒラギノ角ゴ ProN W3" charset="0"/>
                <a:sym typeface="Lucida Grande" charset="0"/>
              </a:defRPr>
            </a:lvl2pPr>
            <a:lvl3pPr marL="1143000" indent="-228600" eaLnBrk="0" hangingPunct="0">
              <a:defRPr sz="3600">
                <a:solidFill>
                  <a:schemeClr val="tx1"/>
                </a:solidFill>
                <a:latin typeface="Lucida Grande" charset="0"/>
                <a:ea typeface="ヒラギノ角ゴ ProN W3" charset="0"/>
                <a:cs typeface="ヒラギノ角ゴ ProN W3" charset="0"/>
                <a:sym typeface="Lucida Grande" charset="0"/>
              </a:defRPr>
            </a:lvl3pPr>
            <a:lvl4pPr marL="1600200" indent="-228600" eaLnBrk="0" hangingPunct="0">
              <a:defRPr sz="3600">
                <a:solidFill>
                  <a:schemeClr val="tx1"/>
                </a:solidFill>
                <a:latin typeface="Lucida Grande" charset="0"/>
                <a:ea typeface="ヒラギノ角ゴ ProN W3" charset="0"/>
                <a:cs typeface="ヒラギノ角ゴ ProN W3" charset="0"/>
                <a:sym typeface="Lucida Grande" charset="0"/>
              </a:defRPr>
            </a:lvl4pPr>
            <a:lvl5pPr marL="2057400" indent="-228600" eaLnBrk="0" hangingPunct="0">
              <a:defRPr sz="3600">
                <a:solidFill>
                  <a:schemeClr val="tx1"/>
                </a:solidFill>
                <a:latin typeface="Lucida Grande" charset="0"/>
                <a:ea typeface="ヒラギノ角ゴ ProN W3" charset="0"/>
                <a:cs typeface="ヒラギノ角ゴ ProN W3" charset="0"/>
                <a:sym typeface="Lucida Grande" charset="0"/>
              </a:defRPr>
            </a:lvl5pPr>
            <a:lvl6pPr marL="2514600" indent="-228600" algn="ctr" eaLnBrk="0" fontAlgn="base" hangingPunct="0">
              <a:spcBef>
                <a:spcPct val="0"/>
              </a:spcBef>
              <a:spcAft>
                <a:spcPct val="0"/>
              </a:spcAft>
              <a:defRPr sz="3600">
                <a:solidFill>
                  <a:schemeClr val="tx1"/>
                </a:solidFill>
                <a:latin typeface="Lucida Grande" charset="0"/>
                <a:ea typeface="ヒラギノ角ゴ ProN W3" charset="0"/>
                <a:cs typeface="ヒラギノ角ゴ ProN W3" charset="0"/>
                <a:sym typeface="Lucida Grande" charset="0"/>
              </a:defRPr>
            </a:lvl6pPr>
            <a:lvl7pPr marL="2971800" indent="-228600" algn="ctr" eaLnBrk="0" fontAlgn="base" hangingPunct="0">
              <a:spcBef>
                <a:spcPct val="0"/>
              </a:spcBef>
              <a:spcAft>
                <a:spcPct val="0"/>
              </a:spcAft>
              <a:defRPr sz="3600">
                <a:solidFill>
                  <a:schemeClr val="tx1"/>
                </a:solidFill>
                <a:latin typeface="Lucida Grande" charset="0"/>
                <a:ea typeface="ヒラギノ角ゴ ProN W3" charset="0"/>
                <a:cs typeface="ヒラギノ角ゴ ProN W3" charset="0"/>
                <a:sym typeface="Lucida Grande" charset="0"/>
              </a:defRPr>
            </a:lvl7pPr>
            <a:lvl8pPr marL="3429000" indent="-228600" algn="ctr" eaLnBrk="0" fontAlgn="base" hangingPunct="0">
              <a:spcBef>
                <a:spcPct val="0"/>
              </a:spcBef>
              <a:spcAft>
                <a:spcPct val="0"/>
              </a:spcAft>
              <a:defRPr sz="3600">
                <a:solidFill>
                  <a:schemeClr val="tx1"/>
                </a:solidFill>
                <a:latin typeface="Lucida Grande" charset="0"/>
                <a:ea typeface="ヒラギノ角ゴ ProN W3" charset="0"/>
                <a:cs typeface="ヒラギノ角ゴ ProN W3" charset="0"/>
                <a:sym typeface="Lucida Grande" charset="0"/>
              </a:defRPr>
            </a:lvl8pPr>
            <a:lvl9pPr marL="3886200" indent="-228600" algn="ctr" eaLnBrk="0" fontAlgn="base" hangingPunct="0">
              <a:spcBef>
                <a:spcPct val="0"/>
              </a:spcBef>
              <a:spcAft>
                <a:spcPct val="0"/>
              </a:spcAft>
              <a:defRPr sz="3600">
                <a:solidFill>
                  <a:schemeClr val="tx1"/>
                </a:solidFill>
                <a:latin typeface="Lucida Grande" charset="0"/>
                <a:ea typeface="ヒラギノ角ゴ ProN W3" charset="0"/>
                <a:cs typeface="ヒラギノ角ゴ ProN W3" charset="0"/>
                <a:sym typeface="Lucida Grande" charset="0"/>
              </a:defRPr>
            </a:lvl9pPr>
          </a:lstStyle>
          <a:p>
            <a:pPr eaLnBrk="1" hangingPunct="1"/>
            <a:r>
              <a:rPr lang="en-US" sz="3200" b="1" dirty="0">
                <a:solidFill>
                  <a:schemeClr val="tx2"/>
                </a:solidFill>
                <a:latin typeface="Arial" pitchFamily="34" charset="0"/>
                <a:ea typeface="Helvetica Neue" charset="0"/>
                <a:cs typeface="Arial" pitchFamily="34" charset="0"/>
                <a:sym typeface="Helvetica Neue" charset="0"/>
              </a:rPr>
              <a:t>Ocean acidification</a:t>
            </a:r>
            <a:r>
              <a:rPr lang="en-US" sz="2600" b="1" dirty="0">
                <a:solidFill>
                  <a:schemeClr val="tx2"/>
                </a:solidFill>
                <a:latin typeface="Arial" pitchFamily="34" charset="0"/>
                <a:ea typeface="Helvetica Neue" charset="0"/>
                <a:cs typeface="Arial" pitchFamily="34" charset="0"/>
                <a:sym typeface="Helvetica Neue" charset="0"/>
              </a:rPr>
              <a:t> </a:t>
            </a:r>
            <a:endParaRPr lang="en-GB" sz="2600" b="1" dirty="0">
              <a:solidFill>
                <a:schemeClr val="tx2"/>
              </a:solidFill>
              <a:latin typeface="+mj-lt"/>
              <a:ea typeface="Helvetica Neue" charset="0"/>
              <a:cs typeface="Arial"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7325815" y="4401326"/>
            <a:ext cx="1721296" cy="129097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8685" y="4010713"/>
            <a:ext cx="2486494" cy="1681587"/>
          </a:xfrm>
          <a:prstGeom prst="rect">
            <a:avLst/>
          </a:prstGeom>
        </p:spPr>
      </p:pic>
      <p:pic>
        <p:nvPicPr>
          <p:cNvPr id="16" name="Image 43" descr="coral_core_graph.gif"/>
          <p:cNvPicPr>
            <a:picLocks noChangeAspect="1"/>
          </p:cNvPicPr>
          <p:nvPr/>
        </p:nvPicPr>
        <p:blipFill>
          <a:blip r:embed="rId7"/>
          <a:stretch>
            <a:fillRect/>
          </a:stretch>
        </p:blipFill>
        <p:spPr>
          <a:xfrm>
            <a:off x="457200" y="2684272"/>
            <a:ext cx="4876800" cy="2040128"/>
          </a:xfrm>
          <a:prstGeom prst="rect">
            <a:avLst/>
          </a:prstGeom>
        </p:spPr>
      </p:pic>
    </p:spTree>
    <p:extLst>
      <p:ext uri="{BB962C8B-B14F-4D97-AF65-F5344CB8AC3E}">
        <p14:creationId xmlns:p14="http://schemas.microsoft.com/office/powerpoint/2010/main" val="5530107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3974" y="4072805"/>
            <a:ext cx="1788130" cy="269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4"/>
          <p:cNvSpPr>
            <a:spLocks/>
          </p:cNvSpPr>
          <p:nvPr/>
        </p:nvSpPr>
        <p:spPr bwMode="auto">
          <a:xfrm>
            <a:off x="512341" y="2011413"/>
            <a:ext cx="8459762" cy="434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4285" tIns="34285" rIns="34285" bIns="34285"/>
          <a:lstStyle/>
          <a:p>
            <a:pPr algn="l">
              <a:spcBef>
                <a:spcPts val="1266"/>
              </a:spcBef>
              <a:buSzPct val="125000"/>
            </a:pPr>
            <a:endParaRPr lang="en-US" sz="1300">
              <a:latin typeface="Helvetica Neue" charset="0"/>
              <a:cs typeface="Helvetica" charset="0"/>
              <a:sym typeface="Helvetica" charset="0"/>
            </a:endParaRPr>
          </a:p>
        </p:txBody>
      </p:sp>
      <p:sp>
        <p:nvSpPr>
          <p:cNvPr id="9220" name="Rectangle 1"/>
          <p:cNvSpPr>
            <a:spLocks noChangeArrowheads="1"/>
          </p:cNvSpPr>
          <p:nvPr/>
        </p:nvSpPr>
        <p:spPr bwMode="auto">
          <a:xfrm>
            <a:off x="304800" y="1214658"/>
            <a:ext cx="4876800" cy="443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84" tIns="32142" rIns="64284" bIns="32142">
            <a:spAutoFit/>
          </a:bodyPr>
          <a:lstStyle/>
          <a:p>
            <a:pPr algn="just">
              <a:spcBef>
                <a:spcPts val="1266"/>
              </a:spcBef>
              <a:buSzPct val="125000"/>
            </a:pPr>
            <a:r>
              <a:rPr lang="en-GB" sz="2000" dirty="0" smtClean="0">
                <a:latin typeface="+mj-lt"/>
                <a:cs typeface="Helvetica" charset="0"/>
                <a:sym typeface="Helvetica" charset="0"/>
              </a:rPr>
              <a:t>Unique </a:t>
            </a:r>
            <a:r>
              <a:rPr lang="en-GB" sz="2000" dirty="0">
                <a:latin typeface="+mj-lt"/>
                <a:cs typeface="Helvetica" charset="0"/>
                <a:sym typeface="Helvetica" charset="0"/>
              </a:rPr>
              <a:t>tools to assess biological </a:t>
            </a:r>
            <a:r>
              <a:rPr lang="en-GB" sz="2000" dirty="0" smtClean="0">
                <a:latin typeface="+mj-lt"/>
                <a:cs typeface="Helvetica" charset="0"/>
                <a:sym typeface="Helvetica" charset="0"/>
              </a:rPr>
              <a:t>effects </a:t>
            </a:r>
            <a:r>
              <a:rPr lang="de-DE" sz="2000" dirty="0" err="1" smtClean="0">
                <a:solidFill>
                  <a:schemeClr val="tx2"/>
                </a:solidFill>
                <a:latin typeface="+mj-lt"/>
                <a:cs typeface="Calibri" pitchFamily="34" charset="0"/>
              </a:rPr>
              <a:t>under</a:t>
            </a:r>
            <a:r>
              <a:rPr lang="de-DE" sz="2000" dirty="0" smtClean="0">
                <a:solidFill>
                  <a:schemeClr val="tx2"/>
                </a:solidFill>
                <a:latin typeface="+mj-lt"/>
                <a:cs typeface="Calibri" pitchFamily="34" charset="0"/>
              </a:rPr>
              <a:t> </a:t>
            </a:r>
            <a:r>
              <a:rPr lang="de-DE" sz="2000" dirty="0" err="1" smtClean="0">
                <a:solidFill>
                  <a:schemeClr val="tx2"/>
                </a:solidFill>
                <a:latin typeface="+mj-lt"/>
                <a:cs typeface="Calibri" pitchFamily="34" charset="0"/>
              </a:rPr>
              <a:t>projected</a:t>
            </a:r>
            <a:r>
              <a:rPr lang="de-DE" sz="2000" dirty="0" smtClean="0">
                <a:solidFill>
                  <a:schemeClr val="tx2"/>
                </a:solidFill>
                <a:latin typeface="+mj-lt"/>
                <a:cs typeface="Calibri" pitchFamily="34" charset="0"/>
              </a:rPr>
              <a:t> </a:t>
            </a:r>
            <a:r>
              <a:rPr lang="de-DE" sz="2000" i="1" dirty="0" smtClean="0">
                <a:solidFill>
                  <a:schemeClr val="tx2"/>
                </a:solidFill>
                <a:latin typeface="+mj-lt"/>
                <a:cs typeface="Calibri" pitchFamily="34" charset="0"/>
              </a:rPr>
              <a:t>p</a:t>
            </a:r>
            <a:r>
              <a:rPr lang="de-DE" sz="2000" dirty="0" smtClean="0">
                <a:solidFill>
                  <a:schemeClr val="tx2"/>
                </a:solidFill>
                <a:latin typeface="+mj-lt"/>
                <a:cs typeface="Calibri" pitchFamily="34" charset="0"/>
              </a:rPr>
              <a:t>CO</a:t>
            </a:r>
            <a:r>
              <a:rPr lang="de-DE" sz="2000" baseline="-25000" dirty="0" smtClean="0">
                <a:solidFill>
                  <a:schemeClr val="tx2"/>
                </a:solidFill>
                <a:latin typeface="+mj-lt"/>
                <a:cs typeface="Calibri" pitchFamily="34" charset="0"/>
              </a:rPr>
              <a:t>2</a:t>
            </a:r>
            <a:r>
              <a:rPr lang="de-DE" sz="2000" dirty="0" smtClean="0">
                <a:solidFill>
                  <a:schemeClr val="tx2"/>
                </a:solidFill>
                <a:latin typeface="+mj-lt"/>
                <a:cs typeface="Calibri" pitchFamily="34" charset="0"/>
              </a:rPr>
              <a:t> </a:t>
            </a:r>
            <a:r>
              <a:rPr lang="de-DE" sz="2000" dirty="0" err="1" smtClean="0">
                <a:solidFill>
                  <a:schemeClr val="tx2"/>
                </a:solidFill>
                <a:latin typeface="+mj-lt"/>
                <a:cs typeface="Calibri" pitchFamily="34" charset="0"/>
              </a:rPr>
              <a:t>scenarios</a:t>
            </a:r>
            <a:r>
              <a:rPr lang="en-GB" sz="2000" dirty="0" smtClean="0">
                <a:latin typeface="+mj-lt"/>
                <a:cs typeface="Helvetica" charset="0"/>
                <a:sym typeface="Helvetica" charset="0"/>
              </a:rPr>
              <a:t>, </a:t>
            </a:r>
            <a:r>
              <a:rPr lang="en-GB" sz="2000" dirty="0">
                <a:latin typeface="+mj-lt"/>
                <a:cs typeface="Helvetica" charset="0"/>
                <a:sym typeface="Helvetica" charset="0"/>
              </a:rPr>
              <a:t>identify vulnerable </a:t>
            </a:r>
            <a:r>
              <a:rPr lang="en-GB" sz="2000" dirty="0" smtClean="0">
                <a:latin typeface="+mj-lt"/>
                <a:cs typeface="Helvetica" charset="0"/>
                <a:sym typeface="Helvetica" charset="0"/>
              </a:rPr>
              <a:t>organisms, </a:t>
            </a:r>
            <a:r>
              <a:rPr lang="en-GB" sz="2000" dirty="0">
                <a:latin typeface="+mj-lt"/>
                <a:cs typeface="Helvetica" charset="0"/>
                <a:sym typeface="Helvetica" charset="0"/>
              </a:rPr>
              <a:t>evaluate potential coastal economic impacts (fisheries, aquaculture, ecosystem services</a:t>
            </a:r>
            <a:r>
              <a:rPr lang="en-GB" sz="2000" dirty="0" smtClean="0">
                <a:latin typeface="+mj-lt"/>
                <a:cs typeface="Helvetica" charset="0"/>
                <a:sym typeface="Helvetica" charset="0"/>
              </a:rPr>
              <a:t>), e.g.:</a:t>
            </a:r>
          </a:p>
          <a:p>
            <a:pPr marL="342900" lvl="1" indent="-342900">
              <a:buFont typeface="Arial" pitchFamily="34" charset="0"/>
              <a:buChar char="•"/>
              <a:tabLst>
                <a:tab pos="449263" algn="l"/>
              </a:tabLst>
            </a:pPr>
            <a:endParaRPr lang="de-DE" sz="1200" dirty="0">
              <a:solidFill>
                <a:schemeClr val="tx2"/>
              </a:solidFill>
              <a:cs typeface="Calibri" pitchFamily="34" charset="0"/>
            </a:endParaRPr>
          </a:p>
          <a:p>
            <a:pPr marL="177800" lvl="1" indent="-177800">
              <a:buFont typeface="Arial" pitchFamily="34" charset="0"/>
              <a:buChar char="•"/>
            </a:pPr>
            <a:r>
              <a:rPr lang="de-DE" sz="2000" dirty="0" err="1" smtClean="0">
                <a:solidFill>
                  <a:schemeClr val="tx2"/>
                </a:solidFill>
                <a:latin typeface="+mj-lt"/>
                <a:cs typeface="Calibri" pitchFamily="34" charset="0"/>
              </a:rPr>
              <a:t>Use</a:t>
            </a:r>
            <a:r>
              <a:rPr lang="de-DE" sz="2000" dirty="0" smtClean="0">
                <a:solidFill>
                  <a:schemeClr val="tx2"/>
                </a:solidFill>
                <a:latin typeface="+mj-lt"/>
                <a:cs typeface="Calibri" pitchFamily="34" charset="0"/>
              </a:rPr>
              <a:t> </a:t>
            </a:r>
            <a:r>
              <a:rPr lang="de-DE" sz="2000" dirty="0" err="1">
                <a:solidFill>
                  <a:schemeClr val="tx2"/>
                </a:solidFill>
                <a:latin typeface="+mj-lt"/>
                <a:cs typeface="Calibri" pitchFamily="34" charset="0"/>
              </a:rPr>
              <a:t>of</a:t>
            </a:r>
            <a:r>
              <a:rPr lang="de-DE" sz="2000" dirty="0">
                <a:solidFill>
                  <a:schemeClr val="tx2"/>
                </a:solidFill>
                <a:latin typeface="+mj-lt"/>
                <a:cs typeface="Calibri" pitchFamily="34" charset="0"/>
              </a:rPr>
              <a:t> Ca-45 </a:t>
            </a:r>
            <a:r>
              <a:rPr lang="de-DE" sz="2000" dirty="0" err="1">
                <a:solidFill>
                  <a:schemeClr val="tx2"/>
                </a:solidFill>
                <a:latin typeface="+mj-lt"/>
                <a:cs typeface="Calibri" pitchFamily="34" charset="0"/>
              </a:rPr>
              <a:t>to</a:t>
            </a:r>
            <a:r>
              <a:rPr lang="de-DE" sz="2000" dirty="0">
                <a:solidFill>
                  <a:schemeClr val="tx2"/>
                </a:solidFill>
                <a:latin typeface="+mj-lt"/>
                <a:cs typeface="Calibri" pitchFamily="34" charset="0"/>
              </a:rPr>
              <a:t> </a:t>
            </a:r>
            <a:r>
              <a:rPr lang="de-DE" sz="2000" dirty="0" err="1">
                <a:solidFill>
                  <a:schemeClr val="tx2"/>
                </a:solidFill>
                <a:latin typeface="+mj-lt"/>
                <a:cs typeface="Calibri" pitchFamily="34" charset="0"/>
              </a:rPr>
              <a:t>assess</a:t>
            </a:r>
            <a:r>
              <a:rPr lang="de-DE" sz="2000" dirty="0">
                <a:solidFill>
                  <a:schemeClr val="tx2"/>
                </a:solidFill>
                <a:latin typeface="+mj-lt"/>
                <a:cs typeface="Calibri" pitchFamily="34" charset="0"/>
              </a:rPr>
              <a:t> </a:t>
            </a:r>
            <a:r>
              <a:rPr lang="de-DE" sz="2000" dirty="0" err="1">
                <a:solidFill>
                  <a:schemeClr val="tx2"/>
                </a:solidFill>
                <a:latin typeface="+mj-lt"/>
                <a:cs typeface="Calibri" pitchFamily="34" charset="0"/>
              </a:rPr>
              <a:t>growth</a:t>
            </a:r>
            <a:r>
              <a:rPr lang="de-DE" sz="2000" dirty="0">
                <a:solidFill>
                  <a:schemeClr val="tx2"/>
                </a:solidFill>
                <a:latin typeface="+mj-lt"/>
                <a:cs typeface="Calibri" pitchFamily="34" charset="0"/>
              </a:rPr>
              <a:t> </a:t>
            </a:r>
            <a:r>
              <a:rPr lang="de-DE" sz="2000" dirty="0" err="1">
                <a:solidFill>
                  <a:schemeClr val="tx2"/>
                </a:solidFill>
                <a:latin typeface="+mj-lt"/>
                <a:cs typeface="Calibri" pitchFamily="34" charset="0"/>
              </a:rPr>
              <a:t>and</a:t>
            </a:r>
            <a:r>
              <a:rPr lang="de-DE" sz="2000" dirty="0">
                <a:solidFill>
                  <a:schemeClr val="tx2"/>
                </a:solidFill>
                <a:latin typeface="+mj-lt"/>
                <a:cs typeface="Calibri" pitchFamily="34" charset="0"/>
              </a:rPr>
              <a:t> </a:t>
            </a:r>
            <a:r>
              <a:rPr lang="de-DE" sz="2000" dirty="0" err="1">
                <a:solidFill>
                  <a:schemeClr val="tx2"/>
                </a:solidFill>
                <a:latin typeface="+mj-lt"/>
                <a:cs typeface="Calibri" pitchFamily="34" charset="0"/>
              </a:rPr>
              <a:t>calcification</a:t>
            </a:r>
            <a:r>
              <a:rPr lang="de-DE" sz="2000" dirty="0">
                <a:solidFill>
                  <a:schemeClr val="tx2"/>
                </a:solidFill>
                <a:latin typeface="+mj-lt"/>
                <a:cs typeface="Calibri" pitchFamily="34" charset="0"/>
              </a:rPr>
              <a:t> </a:t>
            </a:r>
            <a:r>
              <a:rPr lang="de-DE" sz="2000" dirty="0" err="1" smtClean="0">
                <a:solidFill>
                  <a:schemeClr val="tx2"/>
                </a:solidFill>
                <a:latin typeface="+mj-lt"/>
                <a:cs typeface="Calibri" pitchFamily="34" charset="0"/>
              </a:rPr>
              <a:t>rates</a:t>
            </a:r>
            <a:endParaRPr lang="de-DE" sz="2000" dirty="0" smtClean="0">
              <a:solidFill>
                <a:schemeClr val="tx2"/>
              </a:solidFill>
              <a:latin typeface="+mj-lt"/>
              <a:cs typeface="Calibri" pitchFamily="34" charset="0"/>
            </a:endParaRPr>
          </a:p>
          <a:p>
            <a:pPr marL="177800" lvl="1" indent="-177800">
              <a:buFont typeface="Arial" pitchFamily="34" charset="0"/>
              <a:buChar char="•"/>
              <a:tabLst>
                <a:tab pos="449263" algn="l"/>
              </a:tabLst>
            </a:pPr>
            <a:endParaRPr lang="de-DE" sz="1200" dirty="0" smtClean="0">
              <a:solidFill>
                <a:schemeClr val="tx2"/>
              </a:solidFill>
              <a:latin typeface="+mj-lt"/>
              <a:cs typeface="Calibri" pitchFamily="34" charset="0"/>
            </a:endParaRPr>
          </a:p>
          <a:p>
            <a:pPr marL="177800" lvl="1" indent="-177800">
              <a:buFont typeface="Arial" pitchFamily="34" charset="0"/>
              <a:buChar char="•"/>
            </a:pPr>
            <a:r>
              <a:rPr lang="en-GB" sz="2000" dirty="0" smtClean="0">
                <a:solidFill>
                  <a:schemeClr val="tx2"/>
                </a:solidFill>
                <a:latin typeface="+mj-lt"/>
                <a:cs typeface="Calibri" pitchFamily="34" charset="0"/>
              </a:rPr>
              <a:t>Use </a:t>
            </a:r>
            <a:r>
              <a:rPr lang="en-GB" sz="2000" dirty="0">
                <a:solidFill>
                  <a:schemeClr val="tx2"/>
                </a:solidFill>
                <a:latin typeface="+mj-lt"/>
                <a:cs typeface="Calibri" pitchFamily="34" charset="0"/>
              </a:rPr>
              <a:t>of </a:t>
            </a:r>
            <a:r>
              <a:rPr lang="en-GB" sz="2000" dirty="0">
                <a:latin typeface="+mj-lt"/>
                <a:cs typeface="Helvetica" charset="0"/>
                <a:sym typeface="Helvetica" charset="0"/>
              </a:rPr>
              <a:t>C-14</a:t>
            </a:r>
            <a:r>
              <a:rPr lang="en-GB" sz="2000" dirty="0">
                <a:latin typeface="+mj-lt"/>
                <a:cs typeface="Calibri" pitchFamily="34" charset="0"/>
              </a:rPr>
              <a:t> to assess </a:t>
            </a:r>
            <a:r>
              <a:rPr lang="en-GB" sz="2000" dirty="0">
                <a:latin typeface="+mj-lt"/>
                <a:cs typeface="Helvetica" charset="0"/>
                <a:sym typeface="Helvetica" charset="0"/>
              </a:rPr>
              <a:t>primary production of marine </a:t>
            </a:r>
            <a:r>
              <a:rPr lang="en-GB" sz="2000" dirty="0" smtClean="0">
                <a:latin typeface="+mj-lt"/>
                <a:cs typeface="Helvetica" charset="0"/>
                <a:sym typeface="Helvetica" charset="0"/>
              </a:rPr>
              <a:t>phytoplankton</a:t>
            </a:r>
          </a:p>
          <a:p>
            <a:pPr marL="177800" lvl="1" indent="-177800">
              <a:buFont typeface="Arial" pitchFamily="34" charset="0"/>
              <a:buChar char="•"/>
              <a:tabLst>
                <a:tab pos="449263" algn="l"/>
              </a:tabLst>
            </a:pPr>
            <a:endParaRPr lang="en-GB" sz="1200" dirty="0">
              <a:solidFill>
                <a:schemeClr val="tx2"/>
              </a:solidFill>
              <a:latin typeface="+mj-lt"/>
              <a:cs typeface="Helvetica" charset="0"/>
              <a:sym typeface="Helvetica" charset="0"/>
            </a:endParaRPr>
          </a:p>
          <a:p>
            <a:pPr marL="177800" lvl="1" indent="-177800">
              <a:buFont typeface="Arial" pitchFamily="34" charset="0"/>
              <a:buChar char="•"/>
            </a:pPr>
            <a:r>
              <a:rPr lang="en-GB" sz="2000" dirty="0">
                <a:solidFill>
                  <a:schemeClr val="tx2"/>
                </a:solidFill>
                <a:latin typeface="+mj-lt"/>
                <a:cs typeface="Calibri" pitchFamily="34" charset="0"/>
              </a:rPr>
              <a:t>Use of </a:t>
            </a:r>
            <a:r>
              <a:rPr lang="en-GB" sz="2000" dirty="0">
                <a:latin typeface="+mj-lt"/>
                <a:cs typeface="Calibri" pitchFamily="34" charset="0"/>
              </a:rPr>
              <a:t>radio-tracers to assess </a:t>
            </a:r>
            <a:r>
              <a:rPr lang="en-GB" sz="2000" dirty="0" smtClean="0">
                <a:latin typeface="+mj-lt"/>
                <a:cs typeface="Calibri" pitchFamily="34" charset="0"/>
              </a:rPr>
              <a:t>change in pollutant </a:t>
            </a:r>
            <a:r>
              <a:rPr lang="en-GB" sz="2000" dirty="0">
                <a:latin typeface="+mj-lt"/>
                <a:cs typeface="Calibri" pitchFamily="34" charset="0"/>
              </a:rPr>
              <a:t>availability </a:t>
            </a:r>
            <a:endParaRPr lang="de-DE" sz="2000" dirty="0">
              <a:solidFill>
                <a:schemeClr val="tx2"/>
              </a:solidFill>
              <a:latin typeface="+mj-lt"/>
              <a:cs typeface="Calibri" pitchFamily="34" charset="0"/>
            </a:endParaRPr>
          </a:p>
          <a:p>
            <a:pPr marL="177800" lvl="1" indent="-177800" algn="just">
              <a:spcBef>
                <a:spcPts val="1266"/>
              </a:spcBef>
              <a:buSzPct val="125000"/>
              <a:buFont typeface="Arial" pitchFamily="34" charset="0"/>
              <a:buChar char="•"/>
            </a:pPr>
            <a:endParaRPr lang="en-GB" sz="1700" dirty="0">
              <a:latin typeface="Helvetica Neue" charset="0"/>
              <a:cs typeface="Helvetica" charset="0"/>
              <a:sym typeface="Helvetica" charset="0"/>
            </a:endParaRPr>
          </a:p>
        </p:txBody>
      </p:sp>
      <p:pic>
        <p:nvPicPr>
          <p:cNvPr id="922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8310" y="1215647"/>
            <a:ext cx="3683793" cy="2762576"/>
          </a:xfrm>
          <a:prstGeom prst="rect">
            <a:avLst/>
          </a:prstGeom>
          <a:noFill/>
          <a:ln>
            <a:noFill/>
          </a:ln>
          <a:effectLst/>
          <a:extLst>
            <a:ext uri="{909E8E84-426E-40DD-AFC4-6F175D3DCCD1}">
              <a14:hiddenFill xmlns:a14="http://schemas.microsoft.com/office/drawing/2010/main">
                <a:solidFill>
                  <a:srgbClr val="095BC4"/>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
          <p:cNvSpPr txBox="1">
            <a:spLocks noChangeArrowheads="1"/>
          </p:cNvSpPr>
          <p:nvPr/>
        </p:nvSpPr>
        <p:spPr bwMode="auto">
          <a:xfrm>
            <a:off x="126902" y="308372"/>
            <a:ext cx="9093298" cy="549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85" tIns="34285" rIns="34285" bIns="34285" anchor="b"/>
          <a:lstStyle>
            <a:lvl1pPr eaLnBrk="0" hangingPunct="0">
              <a:defRPr sz="3600">
                <a:solidFill>
                  <a:schemeClr val="tx1"/>
                </a:solidFill>
                <a:latin typeface="Lucida Grande" charset="0"/>
                <a:ea typeface="ヒラギノ角ゴ ProN W3" charset="0"/>
                <a:cs typeface="ヒラギノ角ゴ ProN W3" charset="0"/>
                <a:sym typeface="Lucida Grande" charset="0"/>
              </a:defRPr>
            </a:lvl1pPr>
            <a:lvl2pPr marL="742950" indent="-285750" eaLnBrk="0" hangingPunct="0">
              <a:defRPr sz="3600">
                <a:solidFill>
                  <a:schemeClr val="tx1"/>
                </a:solidFill>
                <a:latin typeface="Lucida Grande" charset="0"/>
                <a:ea typeface="ヒラギノ角ゴ ProN W3" charset="0"/>
                <a:cs typeface="ヒラギノ角ゴ ProN W3" charset="0"/>
                <a:sym typeface="Lucida Grande" charset="0"/>
              </a:defRPr>
            </a:lvl2pPr>
            <a:lvl3pPr marL="1143000" indent="-228600" eaLnBrk="0" hangingPunct="0">
              <a:defRPr sz="3600">
                <a:solidFill>
                  <a:schemeClr val="tx1"/>
                </a:solidFill>
                <a:latin typeface="Lucida Grande" charset="0"/>
                <a:ea typeface="ヒラギノ角ゴ ProN W3" charset="0"/>
                <a:cs typeface="ヒラギノ角ゴ ProN W3" charset="0"/>
                <a:sym typeface="Lucida Grande" charset="0"/>
              </a:defRPr>
            </a:lvl3pPr>
            <a:lvl4pPr marL="1600200" indent="-228600" eaLnBrk="0" hangingPunct="0">
              <a:defRPr sz="3600">
                <a:solidFill>
                  <a:schemeClr val="tx1"/>
                </a:solidFill>
                <a:latin typeface="Lucida Grande" charset="0"/>
                <a:ea typeface="ヒラギノ角ゴ ProN W3" charset="0"/>
                <a:cs typeface="ヒラギノ角ゴ ProN W3" charset="0"/>
                <a:sym typeface="Lucida Grande" charset="0"/>
              </a:defRPr>
            </a:lvl4pPr>
            <a:lvl5pPr marL="2057400" indent="-228600" eaLnBrk="0" hangingPunct="0">
              <a:defRPr sz="3600">
                <a:solidFill>
                  <a:schemeClr val="tx1"/>
                </a:solidFill>
                <a:latin typeface="Lucida Grande" charset="0"/>
                <a:ea typeface="ヒラギノ角ゴ ProN W3" charset="0"/>
                <a:cs typeface="ヒラギノ角ゴ ProN W3" charset="0"/>
                <a:sym typeface="Lucida Grande" charset="0"/>
              </a:defRPr>
            </a:lvl5pPr>
            <a:lvl6pPr marL="2514600" indent="-228600" algn="ctr" eaLnBrk="0" fontAlgn="base" hangingPunct="0">
              <a:spcBef>
                <a:spcPct val="0"/>
              </a:spcBef>
              <a:spcAft>
                <a:spcPct val="0"/>
              </a:spcAft>
              <a:defRPr sz="3600">
                <a:solidFill>
                  <a:schemeClr val="tx1"/>
                </a:solidFill>
                <a:latin typeface="Lucida Grande" charset="0"/>
                <a:ea typeface="ヒラギノ角ゴ ProN W3" charset="0"/>
                <a:cs typeface="ヒラギノ角ゴ ProN W3" charset="0"/>
                <a:sym typeface="Lucida Grande" charset="0"/>
              </a:defRPr>
            </a:lvl6pPr>
            <a:lvl7pPr marL="2971800" indent="-228600" algn="ctr" eaLnBrk="0" fontAlgn="base" hangingPunct="0">
              <a:spcBef>
                <a:spcPct val="0"/>
              </a:spcBef>
              <a:spcAft>
                <a:spcPct val="0"/>
              </a:spcAft>
              <a:defRPr sz="3600">
                <a:solidFill>
                  <a:schemeClr val="tx1"/>
                </a:solidFill>
                <a:latin typeface="Lucida Grande" charset="0"/>
                <a:ea typeface="ヒラギノ角ゴ ProN W3" charset="0"/>
                <a:cs typeface="ヒラギノ角ゴ ProN W3" charset="0"/>
                <a:sym typeface="Lucida Grande" charset="0"/>
              </a:defRPr>
            </a:lvl7pPr>
            <a:lvl8pPr marL="3429000" indent="-228600" algn="ctr" eaLnBrk="0" fontAlgn="base" hangingPunct="0">
              <a:spcBef>
                <a:spcPct val="0"/>
              </a:spcBef>
              <a:spcAft>
                <a:spcPct val="0"/>
              </a:spcAft>
              <a:defRPr sz="3600">
                <a:solidFill>
                  <a:schemeClr val="tx1"/>
                </a:solidFill>
                <a:latin typeface="Lucida Grande" charset="0"/>
                <a:ea typeface="ヒラギノ角ゴ ProN W3" charset="0"/>
                <a:cs typeface="ヒラギノ角ゴ ProN W3" charset="0"/>
                <a:sym typeface="Lucida Grande" charset="0"/>
              </a:defRPr>
            </a:lvl8pPr>
            <a:lvl9pPr marL="3886200" indent="-228600" algn="ctr" eaLnBrk="0" fontAlgn="base" hangingPunct="0">
              <a:spcBef>
                <a:spcPct val="0"/>
              </a:spcBef>
              <a:spcAft>
                <a:spcPct val="0"/>
              </a:spcAft>
              <a:defRPr sz="3600">
                <a:solidFill>
                  <a:schemeClr val="tx1"/>
                </a:solidFill>
                <a:latin typeface="Lucida Grande" charset="0"/>
                <a:ea typeface="ヒラギノ角ゴ ProN W3" charset="0"/>
                <a:cs typeface="ヒラギノ角ゴ ProN W3" charset="0"/>
                <a:sym typeface="Lucida Grande" charset="0"/>
              </a:defRPr>
            </a:lvl9pPr>
          </a:lstStyle>
          <a:p>
            <a:pPr eaLnBrk="1" hangingPunct="1"/>
            <a:r>
              <a:rPr lang="en-US" sz="3200" b="1" dirty="0">
                <a:solidFill>
                  <a:schemeClr val="tx2"/>
                </a:solidFill>
                <a:latin typeface="Arial" pitchFamily="34" charset="0"/>
                <a:ea typeface="Helvetica Neue" charset="0"/>
                <a:cs typeface="Arial" pitchFamily="34" charset="0"/>
                <a:sym typeface="Helvetica Neue" charset="0"/>
              </a:rPr>
              <a:t>Ocean acidification</a:t>
            </a:r>
            <a:r>
              <a:rPr lang="en-US" sz="2600" b="1" dirty="0">
                <a:solidFill>
                  <a:schemeClr val="tx2"/>
                </a:solidFill>
                <a:latin typeface="Arial" pitchFamily="34" charset="0"/>
                <a:ea typeface="Helvetica Neue" charset="0"/>
                <a:cs typeface="Arial" pitchFamily="34" charset="0"/>
                <a:sym typeface="Helvetica Neue" charset="0"/>
              </a:rPr>
              <a:t> </a:t>
            </a:r>
            <a:endParaRPr lang="en-GB" sz="2600" b="1" dirty="0">
              <a:solidFill>
                <a:schemeClr val="tx2"/>
              </a:solidFill>
              <a:latin typeface="+mj-lt"/>
              <a:ea typeface="Helvetica Neue" charset="0"/>
              <a:cs typeface="Arial" pitchFamily="34" charset="0"/>
            </a:endParaRPr>
          </a:p>
        </p:txBody>
      </p:sp>
      <p:pic>
        <p:nvPicPr>
          <p:cNvPr id="12"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5011592"/>
            <a:ext cx="2105805" cy="175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File00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3999" y="4072804"/>
            <a:ext cx="2105805" cy="137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_JLT3439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9779" y="4871314"/>
            <a:ext cx="2403423" cy="159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101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Connecteur en angle 64"/>
          <p:cNvCxnSpPr/>
          <p:nvPr/>
        </p:nvCxnSpPr>
        <p:spPr bwMode="auto">
          <a:xfrm>
            <a:off x="-357188" y="3215201"/>
            <a:ext cx="642938" cy="642938"/>
          </a:xfrm>
          <a:prstGeom prst="bentConnector3">
            <a:avLst/>
          </a:prstGeom>
          <a:blipFill dpi="0" rotWithShape="0">
            <a:blip r:embed="rId2"/>
            <a:srcRect/>
            <a:tile tx="0" ty="0" sx="100000" sy="100000" flip="none" algn="tl"/>
          </a:blipFill>
          <a:ln w="25400" cap="flat" cmpd="sng" algn="ctr">
            <a:noFill/>
            <a:prstDash val="solid"/>
            <a:round/>
            <a:headEnd type="none" w="med" len="med"/>
            <a:tailEnd type="arrow"/>
          </a:ln>
          <a:effectLst/>
        </p:spPr>
      </p:cxnSp>
      <p:grpSp>
        <p:nvGrpSpPr>
          <p:cNvPr id="2" name="Grouper 111"/>
          <p:cNvGrpSpPr/>
          <p:nvPr/>
        </p:nvGrpSpPr>
        <p:grpSpPr>
          <a:xfrm>
            <a:off x="2160985" y="1072076"/>
            <a:ext cx="1667619" cy="2277793"/>
            <a:chOff x="1854200" y="4876800"/>
            <a:chExt cx="2371725" cy="3239528"/>
          </a:xfrm>
        </p:grpSpPr>
        <p:grpSp>
          <p:nvGrpSpPr>
            <p:cNvPr id="3" name="Grouper 91"/>
            <p:cNvGrpSpPr>
              <a:grpSpLocks noChangeAspect="1"/>
            </p:cNvGrpSpPr>
            <p:nvPr/>
          </p:nvGrpSpPr>
          <p:grpSpPr>
            <a:xfrm>
              <a:off x="2255520" y="6548120"/>
              <a:ext cx="1787757" cy="1568208"/>
              <a:chOff x="10007600" y="8001000"/>
              <a:chExt cx="1828800" cy="1604211"/>
            </a:xfrm>
          </p:grpSpPr>
          <p:grpSp>
            <p:nvGrpSpPr>
              <p:cNvPr id="4" name="Grouper 104"/>
              <p:cNvGrpSpPr/>
              <p:nvPr/>
            </p:nvGrpSpPr>
            <p:grpSpPr>
              <a:xfrm>
                <a:off x="10007600" y="8001000"/>
                <a:ext cx="1828800" cy="1604211"/>
                <a:chOff x="8331201" y="8001000"/>
                <a:chExt cx="1828800" cy="1604211"/>
              </a:xfrm>
            </p:grpSpPr>
            <p:pic>
              <p:nvPicPr>
                <p:cNvPr id="89" name="Image 88"/>
                <p:cNvPicPr>
                  <a:picLocks noChangeAspect="1"/>
                </p:cNvPicPr>
                <p:nvPr/>
              </p:nvPicPr>
              <p:blipFill>
                <a:blip r:embed="rId3"/>
                <a:stretch>
                  <a:fillRect/>
                </a:stretch>
              </p:blipFill>
              <p:spPr>
                <a:xfrm>
                  <a:off x="8331201" y="8001000"/>
                  <a:ext cx="1828800" cy="1604211"/>
                </a:xfrm>
                <a:prstGeom prst="rect">
                  <a:avLst/>
                </a:prstGeom>
              </p:spPr>
            </p:pic>
            <p:sp>
              <p:nvSpPr>
                <p:cNvPr id="90" name="Ellipse 89"/>
                <p:cNvSpPr/>
                <p:nvPr/>
              </p:nvSpPr>
              <p:spPr bwMode="auto">
                <a:xfrm>
                  <a:off x="8895080" y="8610600"/>
                  <a:ext cx="609600" cy="533400"/>
                </a:xfrm>
                <a:prstGeom prst="ellipse">
                  <a:avLst/>
                </a:prstGeom>
                <a:solidFill>
                  <a:srgbClr val="2B7124"/>
                </a:solidFill>
                <a:ln w="25400" cap="flat" cmpd="sng" algn="ctr">
                  <a:solidFill>
                    <a:srgbClr val="2B712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642915" fontAlgn="base">
                    <a:spcBef>
                      <a:spcPct val="0"/>
                    </a:spcBef>
                    <a:spcAft>
                      <a:spcPct val="0"/>
                    </a:spcAft>
                  </a:pPr>
                  <a:endParaRPr lang="fr-FR" sz="3000" dirty="0">
                    <a:solidFill>
                      <a:srgbClr val="FFFFFF"/>
                    </a:solidFill>
                    <a:latin typeface="Gill Sans" pitchFamily="-105" charset="0"/>
                    <a:ea typeface="ヒラギノ角ゴ ProN W3" pitchFamily="-105" charset="-128"/>
                    <a:cs typeface="ヒラギノ角ゴ ProN W3" pitchFamily="-105" charset="-128"/>
                    <a:sym typeface="Gill Sans" pitchFamily="-105" charset="0"/>
                  </a:endParaRPr>
                </a:p>
              </p:txBody>
            </p:sp>
          </p:grpSp>
          <p:grpSp>
            <p:nvGrpSpPr>
              <p:cNvPr id="5" name="Grouper 117"/>
              <p:cNvGrpSpPr/>
              <p:nvPr/>
            </p:nvGrpSpPr>
            <p:grpSpPr>
              <a:xfrm>
                <a:off x="10769600" y="8534400"/>
                <a:ext cx="274319" cy="45719"/>
                <a:chOff x="10769600" y="8534400"/>
                <a:chExt cx="274319" cy="45719"/>
              </a:xfrm>
            </p:grpSpPr>
            <p:sp>
              <p:nvSpPr>
                <p:cNvPr id="87" name="Ellipse 86"/>
                <p:cNvSpPr/>
                <p:nvPr/>
              </p:nvSpPr>
              <p:spPr bwMode="auto">
                <a:xfrm>
                  <a:off x="10769600" y="8534400"/>
                  <a:ext cx="45719" cy="45719"/>
                </a:xfrm>
                <a:prstGeom prst="ellipse">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642915" fontAlgn="base">
                    <a:spcBef>
                      <a:spcPct val="0"/>
                    </a:spcBef>
                    <a:spcAft>
                      <a:spcPct val="0"/>
                    </a:spcAft>
                  </a:pPr>
                  <a:endParaRPr lang="fr-FR" sz="3000" dirty="0">
                    <a:solidFill>
                      <a:srgbClr val="FFFFFF"/>
                    </a:solidFill>
                    <a:latin typeface="Gill Sans" pitchFamily="-105" charset="0"/>
                    <a:ea typeface="ヒラギノ角ゴ ProN W3" pitchFamily="-105" charset="-128"/>
                    <a:cs typeface="ヒラギノ角ゴ ProN W3" pitchFamily="-105" charset="-128"/>
                    <a:sym typeface="Gill Sans" pitchFamily="-105" charset="0"/>
                  </a:endParaRPr>
                </a:p>
              </p:txBody>
            </p:sp>
            <p:sp>
              <p:nvSpPr>
                <p:cNvPr id="88" name="Ellipse 87"/>
                <p:cNvSpPr/>
                <p:nvPr/>
              </p:nvSpPr>
              <p:spPr bwMode="auto">
                <a:xfrm>
                  <a:off x="10998200" y="8534400"/>
                  <a:ext cx="45719" cy="45719"/>
                </a:xfrm>
                <a:prstGeom prst="ellipse">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642915" fontAlgn="base">
                    <a:spcBef>
                      <a:spcPct val="0"/>
                    </a:spcBef>
                    <a:spcAft>
                      <a:spcPct val="0"/>
                    </a:spcAft>
                  </a:pPr>
                  <a:endParaRPr lang="fr-FR" sz="3000" dirty="0">
                    <a:solidFill>
                      <a:srgbClr val="FFFFFF"/>
                    </a:solidFill>
                    <a:latin typeface="Gill Sans" pitchFamily="-105" charset="0"/>
                    <a:ea typeface="ヒラギノ角ゴ ProN W3" pitchFamily="-105" charset="-128"/>
                    <a:cs typeface="ヒラギノ角ゴ ProN W3" pitchFamily="-105" charset="-128"/>
                    <a:sym typeface="Gill Sans" pitchFamily="-105" charset="0"/>
                  </a:endParaRPr>
                </a:p>
              </p:txBody>
            </p:sp>
          </p:grpSp>
        </p:grpSp>
        <p:grpSp>
          <p:nvGrpSpPr>
            <p:cNvPr id="6" name="Grouper 90"/>
            <p:cNvGrpSpPr/>
            <p:nvPr/>
          </p:nvGrpSpPr>
          <p:grpSpPr>
            <a:xfrm>
              <a:off x="1854200" y="4876800"/>
              <a:ext cx="2371725" cy="1934210"/>
              <a:chOff x="1854200" y="4876800"/>
              <a:chExt cx="2371725" cy="1934210"/>
            </a:xfrm>
          </p:grpSpPr>
          <p:grpSp>
            <p:nvGrpSpPr>
              <p:cNvPr id="7" name="Grouper 48"/>
              <p:cNvGrpSpPr/>
              <p:nvPr/>
            </p:nvGrpSpPr>
            <p:grpSpPr>
              <a:xfrm>
                <a:off x="1854200" y="4912360"/>
                <a:ext cx="2371725" cy="1898650"/>
                <a:chOff x="5130800" y="6172200"/>
                <a:chExt cx="2371725" cy="1898650"/>
              </a:xfrm>
            </p:grpSpPr>
            <p:sp>
              <p:nvSpPr>
                <p:cNvPr id="50" name="Oval 41"/>
                <p:cNvSpPr>
                  <a:spLocks noChangeArrowheads="1"/>
                </p:cNvSpPr>
                <p:nvPr/>
              </p:nvSpPr>
              <p:spPr bwMode="auto">
                <a:xfrm>
                  <a:off x="7067550" y="7292975"/>
                  <a:ext cx="434975" cy="420687"/>
                </a:xfrm>
                <a:prstGeom prst="ellipse">
                  <a:avLst/>
                </a:prstGeom>
                <a:gradFill rotWithShape="1">
                  <a:gsLst>
                    <a:gs pos="0">
                      <a:srgbClr val="FFFF66">
                        <a:alpha val="79999"/>
                      </a:srgbClr>
                    </a:gs>
                    <a:gs pos="100000">
                      <a:srgbClr val="FFCC66"/>
                    </a:gs>
                  </a:gsLst>
                  <a:lin ang="5400000" scaled="1"/>
                </a:gradFill>
                <a:ln w="9525">
                  <a:noFill/>
                  <a:round/>
                  <a:headEnd/>
                  <a:tailEnd/>
                </a:ln>
              </p:spPr>
              <p:txBody>
                <a:bodyPr wrap="none" lIns="102810" tIns="51405" rIns="102810" bIns="51405" anchor="ctr">
                  <a:prstTxWarp prst="textNoShape">
                    <a:avLst/>
                  </a:prstTxWarp>
                </a:bodyPr>
                <a:lstStyle/>
                <a:p>
                  <a:pPr algn="ctr" defTabSz="722163"/>
                  <a:r>
                    <a:rPr lang="fr-FR" sz="1000" b="1" dirty="0">
                      <a:latin typeface="Arial Black" charset="0"/>
                    </a:rPr>
                    <a:t>Ca</a:t>
                  </a:r>
                  <a:endParaRPr lang="fr-FR" sz="1300" b="1" dirty="0">
                    <a:latin typeface="Arial Black" charset="0"/>
                  </a:endParaRPr>
                </a:p>
              </p:txBody>
            </p:sp>
            <p:sp>
              <p:nvSpPr>
                <p:cNvPr id="51" name="Oval 43"/>
                <p:cNvSpPr>
                  <a:spLocks noChangeArrowheads="1"/>
                </p:cNvSpPr>
                <p:nvPr/>
              </p:nvSpPr>
              <p:spPr bwMode="auto">
                <a:xfrm>
                  <a:off x="5130800" y="7648575"/>
                  <a:ext cx="433388" cy="422275"/>
                </a:xfrm>
                <a:prstGeom prst="ellipse">
                  <a:avLst/>
                </a:prstGeom>
                <a:gradFill rotWithShape="1">
                  <a:gsLst>
                    <a:gs pos="0">
                      <a:srgbClr val="FFFF66">
                        <a:alpha val="79999"/>
                      </a:srgbClr>
                    </a:gs>
                    <a:gs pos="100000">
                      <a:srgbClr val="FFCC66"/>
                    </a:gs>
                  </a:gsLst>
                  <a:lin ang="5400000" scaled="1"/>
                </a:gradFill>
                <a:ln w="9525">
                  <a:noFill/>
                  <a:round/>
                  <a:headEnd/>
                  <a:tailEnd/>
                </a:ln>
              </p:spPr>
              <p:txBody>
                <a:bodyPr wrap="none" lIns="102810" tIns="51405" rIns="102810" bIns="51405" anchor="ctr">
                  <a:prstTxWarp prst="textNoShape">
                    <a:avLst/>
                  </a:prstTxWarp>
                </a:bodyPr>
                <a:lstStyle/>
                <a:p>
                  <a:pPr algn="ctr" defTabSz="722163"/>
                  <a:r>
                    <a:rPr lang="fr-FR" sz="1000" b="1" dirty="0">
                      <a:latin typeface="Arial Black" charset="0"/>
                    </a:rPr>
                    <a:t>Ca</a:t>
                  </a:r>
                  <a:endParaRPr lang="fr-FR" sz="1300" b="1" dirty="0">
                    <a:latin typeface="Arial Black" charset="0"/>
                  </a:endParaRPr>
                </a:p>
              </p:txBody>
            </p:sp>
            <p:sp>
              <p:nvSpPr>
                <p:cNvPr id="52" name="AutoShape 47"/>
                <p:cNvSpPr>
                  <a:spLocks noChangeArrowheads="1"/>
                </p:cNvSpPr>
                <p:nvPr/>
              </p:nvSpPr>
              <p:spPr bwMode="auto">
                <a:xfrm rot="19525548">
                  <a:off x="5980113" y="7362825"/>
                  <a:ext cx="288925" cy="350837"/>
                </a:xfrm>
                <a:prstGeom prst="downArrow">
                  <a:avLst>
                    <a:gd name="adj1" fmla="val 50000"/>
                    <a:gd name="adj2" fmla="val 30357"/>
                  </a:avLst>
                </a:prstGeom>
                <a:solidFill>
                  <a:srgbClr val="FFFF99"/>
                </a:solidFill>
                <a:ln w="9525">
                  <a:noFill/>
                  <a:miter lim="800000"/>
                  <a:headEnd/>
                  <a:tailEnd/>
                </a:ln>
              </p:spPr>
              <p:txBody>
                <a:bodyPr wrap="none" anchor="ctr">
                  <a:prstTxWarp prst="textNoShape">
                    <a:avLst/>
                  </a:prstTxWarp>
                </a:bodyPr>
                <a:lstStyle/>
                <a:p>
                  <a:endParaRPr lang="fr-FR"/>
                </a:p>
              </p:txBody>
            </p:sp>
            <p:sp>
              <p:nvSpPr>
                <p:cNvPr id="53" name="AutoShape 48"/>
                <p:cNvSpPr>
                  <a:spLocks noChangeArrowheads="1"/>
                </p:cNvSpPr>
                <p:nvPr/>
              </p:nvSpPr>
              <p:spPr bwMode="auto">
                <a:xfrm rot="2118200">
                  <a:off x="6704013" y="7432675"/>
                  <a:ext cx="288925" cy="350837"/>
                </a:xfrm>
                <a:prstGeom prst="downArrow">
                  <a:avLst>
                    <a:gd name="adj1" fmla="val 50000"/>
                    <a:gd name="adj2" fmla="val 30357"/>
                  </a:avLst>
                </a:prstGeom>
                <a:solidFill>
                  <a:srgbClr val="FFFF99"/>
                </a:solidFill>
                <a:ln w="9525">
                  <a:noFill/>
                  <a:miter lim="800000"/>
                  <a:headEnd/>
                  <a:tailEnd/>
                </a:ln>
              </p:spPr>
              <p:txBody>
                <a:bodyPr wrap="none" anchor="ctr">
                  <a:prstTxWarp prst="textNoShape">
                    <a:avLst/>
                  </a:prstTxWarp>
                </a:bodyPr>
                <a:lstStyle/>
                <a:p>
                  <a:endParaRPr lang="fr-FR"/>
                </a:p>
              </p:txBody>
            </p:sp>
            <p:sp>
              <p:nvSpPr>
                <p:cNvPr id="54" name="Oval 41"/>
                <p:cNvSpPr>
                  <a:spLocks noChangeArrowheads="1"/>
                </p:cNvSpPr>
                <p:nvPr/>
              </p:nvSpPr>
              <p:spPr bwMode="auto">
                <a:xfrm>
                  <a:off x="5816600" y="6851650"/>
                  <a:ext cx="434975" cy="420687"/>
                </a:xfrm>
                <a:prstGeom prst="ellipse">
                  <a:avLst/>
                </a:prstGeom>
                <a:gradFill rotWithShape="1">
                  <a:gsLst>
                    <a:gs pos="0">
                      <a:srgbClr val="FFFF66">
                        <a:alpha val="79999"/>
                      </a:srgbClr>
                    </a:gs>
                    <a:gs pos="100000">
                      <a:srgbClr val="FFCC66"/>
                    </a:gs>
                  </a:gsLst>
                  <a:lin ang="5400000" scaled="1"/>
                </a:gradFill>
                <a:ln w="9525">
                  <a:noFill/>
                  <a:round/>
                  <a:headEnd/>
                  <a:tailEnd/>
                </a:ln>
              </p:spPr>
              <p:txBody>
                <a:bodyPr wrap="none" lIns="102810" tIns="51405" rIns="102810" bIns="51405" anchor="ctr">
                  <a:prstTxWarp prst="textNoShape">
                    <a:avLst/>
                  </a:prstTxWarp>
                </a:bodyPr>
                <a:lstStyle/>
                <a:p>
                  <a:pPr algn="ctr" defTabSz="722163"/>
                  <a:r>
                    <a:rPr lang="fr-FR" sz="1000" b="1" dirty="0">
                      <a:latin typeface="Arial Black" charset="0"/>
                    </a:rPr>
                    <a:t>Ca</a:t>
                  </a:r>
                  <a:endParaRPr lang="fr-FR" sz="1300" b="1" dirty="0">
                    <a:latin typeface="Arial Black" charset="0"/>
                  </a:endParaRPr>
                </a:p>
              </p:txBody>
            </p:sp>
            <p:sp>
              <p:nvSpPr>
                <p:cNvPr id="56" name="Rectangle à coins arrondis 55"/>
                <p:cNvSpPr>
                  <a:spLocks noChangeArrowheads="1"/>
                </p:cNvSpPr>
                <p:nvPr/>
              </p:nvSpPr>
              <p:spPr bwMode="auto">
                <a:xfrm>
                  <a:off x="5283200" y="6172200"/>
                  <a:ext cx="1981200" cy="533400"/>
                </a:xfrm>
                <a:prstGeom prst="roundRect">
                  <a:avLst>
                    <a:gd name="adj" fmla="val 16667"/>
                  </a:avLst>
                </a:prstGeom>
                <a:noFill/>
                <a:ln w="31750">
                  <a:solidFill>
                    <a:schemeClr val="tx1"/>
                  </a:solidFill>
                  <a:round/>
                  <a:headEnd/>
                  <a:tailEnd/>
                </a:ln>
              </p:spPr>
              <p:txBody>
                <a:bodyPr>
                  <a:prstTxWarp prst="textNoShape">
                    <a:avLst/>
                  </a:prstTxWarp>
                </a:bodyPr>
                <a:lstStyle/>
                <a:p>
                  <a:endParaRPr lang="fr-FR"/>
                </a:p>
              </p:txBody>
            </p:sp>
          </p:grpSp>
          <p:sp>
            <p:nvSpPr>
              <p:cNvPr id="59" name="ZoneTexte 65"/>
              <p:cNvSpPr txBox="1">
                <a:spLocks noChangeArrowheads="1"/>
              </p:cNvSpPr>
              <p:nvPr/>
            </p:nvSpPr>
            <p:spPr bwMode="auto">
              <a:xfrm>
                <a:off x="2006600" y="4876800"/>
                <a:ext cx="2059780" cy="569046"/>
              </a:xfrm>
              <a:prstGeom prst="rect">
                <a:avLst/>
              </a:prstGeom>
              <a:noFill/>
              <a:ln w="9525">
                <a:noFill/>
                <a:miter lim="800000"/>
                <a:headEnd/>
                <a:tailEnd/>
              </a:ln>
            </p:spPr>
            <p:txBody>
              <a:bodyPr wrap="none">
                <a:prstTxWarp prst="textNoShape">
                  <a:avLst/>
                </a:prstTxWarp>
                <a:spAutoFit/>
              </a:bodyPr>
              <a:lstStyle/>
              <a:p>
                <a:r>
                  <a:rPr lang="fr-FR" sz="2000" dirty="0"/>
                  <a:t>Calcification</a:t>
                </a:r>
              </a:p>
            </p:txBody>
          </p:sp>
        </p:grpSp>
      </p:grpSp>
      <p:sp>
        <p:nvSpPr>
          <p:cNvPr id="111" name="Oval 43"/>
          <p:cNvSpPr>
            <a:spLocks noChangeArrowheads="1"/>
          </p:cNvSpPr>
          <p:nvPr/>
        </p:nvSpPr>
        <p:spPr bwMode="auto">
          <a:xfrm>
            <a:off x="2160984" y="1661436"/>
            <a:ext cx="304726" cy="296912"/>
          </a:xfrm>
          <a:prstGeom prst="ellipse">
            <a:avLst/>
          </a:prstGeom>
          <a:solidFill>
            <a:srgbClr val="FF454A"/>
          </a:solidFill>
          <a:ln w="9525">
            <a:noFill/>
            <a:round/>
            <a:headEnd/>
            <a:tailEnd/>
          </a:ln>
        </p:spPr>
        <p:txBody>
          <a:bodyPr wrap="none" lIns="72286" tIns="36143" rIns="72286" bIns="36143" anchor="ctr">
            <a:prstTxWarp prst="textNoShape">
              <a:avLst/>
            </a:prstTxWarp>
          </a:bodyPr>
          <a:lstStyle/>
          <a:p>
            <a:pPr algn="ctr" defTabSz="722163"/>
            <a:r>
              <a:rPr lang="fr-FR" sz="1000" b="1" baseline="30000" dirty="0">
                <a:latin typeface="Arial Black" charset="0"/>
              </a:rPr>
              <a:t>45</a:t>
            </a:r>
            <a:r>
              <a:rPr lang="fr-FR" sz="1000" b="1" dirty="0">
                <a:latin typeface="Arial Black" charset="0"/>
              </a:rPr>
              <a:t>Ca</a:t>
            </a:r>
            <a:endParaRPr lang="fr-FR" sz="1300" b="1" dirty="0">
              <a:latin typeface="Arial Black" charset="0"/>
            </a:endParaRPr>
          </a:p>
        </p:txBody>
      </p:sp>
      <p:sp>
        <p:nvSpPr>
          <p:cNvPr id="112" name="Oval 43"/>
          <p:cNvSpPr>
            <a:spLocks noChangeArrowheads="1"/>
          </p:cNvSpPr>
          <p:nvPr/>
        </p:nvSpPr>
        <p:spPr bwMode="auto">
          <a:xfrm>
            <a:off x="3178969" y="1554280"/>
            <a:ext cx="304726" cy="296912"/>
          </a:xfrm>
          <a:prstGeom prst="ellipse">
            <a:avLst/>
          </a:prstGeom>
          <a:solidFill>
            <a:srgbClr val="FF454A"/>
          </a:solidFill>
          <a:ln w="9525">
            <a:noFill/>
            <a:round/>
            <a:headEnd/>
            <a:tailEnd/>
          </a:ln>
        </p:spPr>
        <p:txBody>
          <a:bodyPr wrap="none" lIns="72286" tIns="36143" rIns="72286" bIns="36143" anchor="ctr">
            <a:prstTxWarp prst="textNoShape">
              <a:avLst/>
            </a:prstTxWarp>
          </a:bodyPr>
          <a:lstStyle/>
          <a:p>
            <a:pPr algn="ctr" defTabSz="722163"/>
            <a:r>
              <a:rPr lang="fr-FR" sz="1000" b="1" baseline="30000" dirty="0">
                <a:latin typeface="Arial Black" charset="0"/>
              </a:rPr>
              <a:t>45</a:t>
            </a:r>
            <a:r>
              <a:rPr lang="fr-FR" sz="1000" b="1" dirty="0">
                <a:latin typeface="Arial Black" charset="0"/>
              </a:rPr>
              <a:t>Ca</a:t>
            </a:r>
            <a:endParaRPr lang="fr-FR" sz="1300" b="1" dirty="0">
              <a:latin typeface="Arial Black" charset="0"/>
            </a:endParaRPr>
          </a:p>
        </p:txBody>
      </p:sp>
      <p:sp>
        <p:nvSpPr>
          <p:cNvPr id="113" name="Oval 43"/>
          <p:cNvSpPr>
            <a:spLocks noChangeArrowheads="1"/>
          </p:cNvSpPr>
          <p:nvPr/>
        </p:nvSpPr>
        <p:spPr bwMode="auto">
          <a:xfrm>
            <a:off x="3768328" y="2250795"/>
            <a:ext cx="304726" cy="296912"/>
          </a:xfrm>
          <a:prstGeom prst="ellipse">
            <a:avLst/>
          </a:prstGeom>
          <a:solidFill>
            <a:srgbClr val="FF454A"/>
          </a:solidFill>
          <a:ln w="9525">
            <a:noFill/>
            <a:round/>
            <a:headEnd/>
            <a:tailEnd/>
          </a:ln>
        </p:spPr>
        <p:txBody>
          <a:bodyPr wrap="none" lIns="72286" tIns="36143" rIns="72286" bIns="36143" anchor="ctr">
            <a:prstTxWarp prst="textNoShape">
              <a:avLst/>
            </a:prstTxWarp>
          </a:bodyPr>
          <a:lstStyle/>
          <a:p>
            <a:pPr algn="ctr" defTabSz="722163"/>
            <a:r>
              <a:rPr lang="fr-FR" sz="1000" b="1" baseline="30000" dirty="0">
                <a:latin typeface="Arial Black" charset="0"/>
              </a:rPr>
              <a:t>45</a:t>
            </a:r>
            <a:r>
              <a:rPr lang="fr-FR" sz="1000" b="1" dirty="0">
                <a:latin typeface="Arial Black" charset="0"/>
              </a:rPr>
              <a:t>Ca</a:t>
            </a:r>
            <a:endParaRPr lang="fr-FR" sz="1300" b="1" dirty="0">
              <a:latin typeface="Arial Black" charset="0"/>
            </a:endParaRPr>
          </a:p>
        </p:txBody>
      </p:sp>
      <p:sp>
        <p:nvSpPr>
          <p:cNvPr id="114" name="ZoneTexte 113"/>
          <p:cNvSpPr txBox="1"/>
          <p:nvPr/>
        </p:nvSpPr>
        <p:spPr>
          <a:xfrm>
            <a:off x="611560" y="3483092"/>
            <a:ext cx="4281909" cy="618918"/>
          </a:xfrm>
          <a:prstGeom prst="rect">
            <a:avLst/>
          </a:prstGeom>
          <a:noFill/>
          <a:ln>
            <a:solidFill>
              <a:schemeClr val="tx1"/>
            </a:solidFill>
          </a:ln>
        </p:spPr>
        <p:txBody>
          <a:bodyPr wrap="square" lIns="64291" tIns="32146" rIns="64291" bIns="32146" rtlCol="0">
            <a:spAutoFit/>
          </a:bodyPr>
          <a:lstStyle/>
          <a:p>
            <a:r>
              <a:rPr lang="fr-FR" sz="1800" dirty="0">
                <a:solidFill>
                  <a:schemeClr val="tx2"/>
                </a:solidFill>
                <a:latin typeface="+mn-lt"/>
                <a:cs typeface="+mn-cs"/>
              </a:rPr>
              <a:t>Use of </a:t>
            </a:r>
            <a:r>
              <a:rPr lang="fr-FR" sz="1800" dirty="0" err="1">
                <a:solidFill>
                  <a:schemeClr val="tx2"/>
                </a:solidFill>
                <a:latin typeface="+mn-lt"/>
                <a:cs typeface="+mn-cs"/>
              </a:rPr>
              <a:t>radiotracer</a:t>
            </a:r>
            <a:r>
              <a:rPr lang="fr-FR" sz="1800" dirty="0">
                <a:solidFill>
                  <a:schemeClr val="tx2"/>
                </a:solidFill>
                <a:latin typeface="+mn-lt"/>
                <a:cs typeface="+mn-cs"/>
              </a:rPr>
              <a:t> (ß-</a:t>
            </a:r>
            <a:r>
              <a:rPr lang="fr-FR" sz="1800" dirty="0" err="1">
                <a:solidFill>
                  <a:schemeClr val="tx2"/>
                </a:solidFill>
                <a:latin typeface="+mn-lt"/>
                <a:cs typeface="+mn-cs"/>
              </a:rPr>
              <a:t>emitter</a:t>
            </a:r>
            <a:r>
              <a:rPr lang="fr-FR" sz="1800" dirty="0">
                <a:solidFill>
                  <a:schemeClr val="tx2"/>
                </a:solidFill>
                <a:latin typeface="+mn-lt"/>
                <a:cs typeface="+mn-cs"/>
              </a:rPr>
              <a:t>) to </a:t>
            </a:r>
            <a:r>
              <a:rPr lang="fr-FR" sz="1800" dirty="0" err="1">
                <a:solidFill>
                  <a:schemeClr val="tx2"/>
                </a:solidFill>
                <a:latin typeface="+mn-lt"/>
                <a:cs typeface="+mn-cs"/>
              </a:rPr>
              <a:t>measure</a:t>
            </a:r>
            <a:r>
              <a:rPr lang="fr-FR" sz="1800" dirty="0">
                <a:solidFill>
                  <a:schemeClr val="tx2"/>
                </a:solidFill>
                <a:latin typeface="+mn-lt"/>
                <a:cs typeface="+mn-cs"/>
              </a:rPr>
              <a:t> impact of OA on </a:t>
            </a:r>
            <a:r>
              <a:rPr lang="fr-FR" sz="1800" dirty="0" err="1">
                <a:solidFill>
                  <a:schemeClr val="tx2"/>
                </a:solidFill>
                <a:latin typeface="+mn-lt"/>
                <a:cs typeface="+mn-cs"/>
              </a:rPr>
              <a:t>calcifiers</a:t>
            </a:r>
            <a:endParaRPr lang="fr-FR" sz="1800" dirty="0">
              <a:solidFill>
                <a:schemeClr val="tx2"/>
              </a:solidFill>
              <a:latin typeface="+mn-lt"/>
              <a:cs typeface="+mn-cs"/>
            </a:endParaRPr>
          </a:p>
        </p:txBody>
      </p:sp>
      <p:sp>
        <p:nvSpPr>
          <p:cNvPr id="115" name="ZoneTexte 114"/>
          <p:cNvSpPr txBox="1"/>
          <p:nvPr/>
        </p:nvSpPr>
        <p:spPr>
          <a:xfrm>
            <a:off x="611560" y="4715390"/>
            <a:ext cx="4290571" cy="1449914"/>
          </a:xfrm>
          <a:prstGeom prst="rect">
            <a:avLst/>
          </a:prstGeom>
          <a:noFill/>
          <a:ln>
            <a:solidFill>
              <a:schemeClr val="tx1"/>
            </a:solidFill>
          </a:ln>
        </p:spPr>
        <p:txBody>
          <a:bodyPr wrap="square" lIns="64291" tIns="32146" rIns="64291" bIns="32146" rtlCol="0">
            <a:spAutoFit/>
          </a:bodyPr>
          <a:lstStyle/>
          <a:p>
            <a:r>
              <a:rPr lang="fr-FR" sz="1800" dirty="0" smtClean="0">
                <a:solidFill>
                  <a:schemeClr val="tx2"/>
                </a:solidFill>
                <a:latin typeface="+mn-lt"/>
                <a:cs typeface="+mn-cs"/>
              </a:rPr>
              <a:t>Production </a:t>
            </a:r>
            <a:r>
              <a:rPr lang="fr-FR" sz="1800" dirty="0">
                <a:solidFill>
                  <a:schemeClr val="tx2"/>
                </a:solidFill>
                <a:latin typeface="+mn-lt"/>
                <a:cs typeface="+mn-cs"/>
              </a:rPr>
              <a:t>of commercial </a:t>
            </a:r>
            <a:r>
              <a:rPr lang="fr-FR" sz="1800" dirty="0" err="1">
                <a:solidFill>
                  <a:schemeClr val="tx2"/>
                </a:solidFill>
                <a:latin typeface="+mn-lt"/>
                <a:cs typeface="+mn-cs"/>
              </a:rPr>
              <a:t>species</a:t>
            </a:r>
            <a:r>
              <a:rPr lang="fr-FR" sz="1800" dirty="0">
                <a:solidFill>
                  <a:schemeClr val="tx2"/>
                </a:solidFill>
                <a:latin typeface="+mn-lt"/>
                <a:cs typeface="+mn-cs"/>
              </a:rPr>
              <a:t> (</a:t>
            </a:r>
            <a:r>
              <a:rPr lang="fr-FR" sz="1800" dirty="0" err="1">
                <a:solidFill>
                  <a:schemeClr val="tx2"/>
                </a:solidFill>
                <a:latin typeface="+mn-lt"/>
                <a:cs typeface="+mn-cs"/>
              </a:rPr>
              <a:t>mussel</a:t>
            </a:r>
            <a:r>
              <a:rPr lang="fr-FR" sz="1800" dirty="0">
                <a:solidFill>
                  <a:schemeClr val="tx2"/>
                </a:solidFill>
                <a:latin typeface="+mn-lt"/>
                <a:cs typeface="+mn-cs"/>
              </a:rPr>
              <a:t>, </a:t>
            </a:r>
            <a:r>
              <a:rPr lang="fr-FR" sz="1800" dirty="0" err="1">
                <a:solidFill>
                  <a:schemeClr val="tx2"/>
                </a:solidFill>
                <a:latin typeface="+mn-lt"/>
                <a:cs typeface="+mn-cs"/>
              </a:rPr>
              <a:t>oyster</a:t>
            </a:r>
            <a:r>
              <a:rPr lang="fr-FR" sz="1800" dirty="0">
                <a:solidFill>
                  <a:schemeClr val="tx2"/>
                </a:solidFill>
                <a:latin typeface="+mn-lt"/>
                <a:cs typeface="+mn-cs"/>
              </a:rPr>
              <a:t>, </a:t>
            </a:r>
            <a:r>
              <a:rPr lang="fr-FR" sz="1800" dirty="0" err="1">
                <a:solidFill>
                  <a:schemeClr val="tx2"/>
                </a:solidFill>
                <a:latin typeface="+mn-lt"/>
                <a:cs typeface="+mn-cs"/>
              </a:rPr>
              <a:t>sea</a:t>
            </a:r>
            <a:r>
              <a:rPr lang="fr-FR" sz="1800" dirty="0">
                <a:solidFill>
                  <a:schemeClr val="tx2"/>
                </a:solidFill>
                <a:latin typeface="+mn-lt"/>
                <a:cs typeface="+mn-cs"/>
              </a:rPr>
              <a:t> </a:t>
            </a:r>
            <a:r>
              <a:rPr lang="fr-FR" sz="1800" dirty="0" err="1">
                <a:solidFill>
                  <a:schemeClr val="tx2"/>
                </a:solidFill>
                <a:latin typeface="+mn-lt"/>
                <a:cs typeface="+mn-cs"/>
              </a:rPr>
              <a:t>urchin</a:t>
            </a:r>
            <a:r>
              <a:rPr lang="fr-FR" sz="1800" dirty="0">
                <a:solidFill>
                  <a:schemeClr val="tx2"/>
                </a:solidFill>
                <a:latin typeface="+mn-lt"/>
                <a:cs typeface="+mn-cs"/>
              </a:rPr>
              <a:t>, </a:t>
            </a:r>
            <a:r>
              <a:rPr lang="fr-FR" sz="1800" dirty="0" err="1">
                <a:solidFill>
                  <a:schemeClr val="tx2"/>
                </a:solidFill>
                <a:latin typeface="+mn-lt"/>
                <a:cs typeface="+mn-cs"/>
              </a:rPr>
              <a:t>squid</a:t>
            </a:r>
            <a:r>
              <a:rPr lang="fr-FR" sz="1800" dirty="0" smtClean="0">
                <a:solidFill>
                  <a:schemeClr val="tx2"/>
                </a:solidFill>
                <a:latin typeface="+mn-lt"/>
                <a:cs typeface="+mn-cs"/>
              </a:rPr>
              <a:t>,…)</a:t>
            </a:r>
            <a:endParaRPr lang="fr-FR" sz="1800" dirty="0">
              <a:solidFill>
                <a:schemeClr val="tx2"/>
              </a:solidFill>
              <a:latin typeface="+mn-lt"/>
              <a:cs typeface="+mn-cs"/>
            </a:endParaRPr>
          </a:p>
          <a:p>
            <a:endParaRPr lang="fr-FR" sz="1800" dirty="0">
              <a:solidFill>
                <a:schemeClr val="tx2"/>
              </a:solidFill>
              <a:latin typeface="+mn-lt"/>
              <a:cs typeface="+mn-cs"/>
            </a:endParaRPr>
          </a:p>
          <a:p>
            <a:r>
              <a:rPr lang="fr-FR" sz="1800" dirty="0" smtClean="0">
                <a:solidFill>
                  <a:schemeClr val="tx2"/>
                </a:solidFill>
                <a:latin typeface="+mn-lt"/>
                <a:cs typeface="+mn-cs"/>
              </a:rPr>
              <a:t>High-value </a:t>
            </a:r>
            <a:r>
              <a:rPr lang="fr-FR" sz="1800" dirty="0" err="1">
                <a:solidFill>
                  <a:schemeClr val="tx2"/>
                </a:solidFill>
                <a:latin typeface="+mn-lt"/>
                <a:cs typeface="+mn-cs"/>
              </a:rPr>
              <a:t>ecosystem</a:t>
            </a:r>
            <a:r>
              <a:rPr lang="fr-FR" sz="1800" dirty="0">
                <a:solidFill>
                  <a:schemeClr val="tx2"/>
                </a:solidFill>
                <a:latin typeface="+mn-lt"/>
                <a:cs typeface="+mn-cs"/>
              </a:rPr>
              <a:t> </a:t>
            </a:r>
            <a:r>
              <a:rPr lang="fr-FR" sz="1800" dirty="0" err="1">
                <a:solidFill>
                  <a:schemeClr val="tx2"/>
                </a:solidFill>
                <a:latin typeface="+mn-lt"/>
                <a:cs typeface="+mn-cs"/>
              </a:rPr>
              <a:t>such</a:t>
            </a:r>
            <a:r>
              <a:rPr lang="fr-FR" sz="1800" dirty="0">
                <a:solidFill>
                  <a:schemeClr val="tx2"/>
                </a:solidFill>
                <a:latin typeface="+mn-lt"/>
                <a:cs typeface="+mn-cs"/>
              </a:rPr>
              <a:t> as </a:t>
            </a:r>
            <a:r>
              <a:rPr lang="fr-FR" sz="1800" dirty="0" err="1">
                <a:solidFill>
                  <a:schemeClr val="tx2"/>
                </a:solidFill>
                <a:latin typeface="+mn-lt"/>
                <a:cs typeface="+mn-cs"/>
              </a:rPr>
              <a:t>coral</a:t>
            </a:r>
            <a:r>
              <a:rPr lang="fr-FR" sz="1800" dirty="0">
                <a:solidFill>
                  <a:schemeClr val="tx2"/>
                </a:solidFill>
                <a:latin typeface="+mn-lt"/>
                <a:cs typeface="+mn-cs"/>
              </a:rPr>
              <a:t> </a:t>
            </a:r>
            <a:r>
              <a:rPr lang="fr-FR" sz="1800" dirty="0" err="1">
                <a:solidFill>
                  <a:schemeClr val="tx2"/>
                </a:solidFill>
                <a:latin typeface="+mn-lt"/>
                <a:cs typeface="+mn-cs"/>
              </a:rPr>
              <a:t>reefs</a:t>
            </a:r>
            <a:r>
              <a:rPr lang="fr-FR" sz="1800" dirty="0">
                <a:solidFill>
                  <a:schemeClr val="tx2"/>
                </a:solidFill>
                <a:latin typeface="+mn-lt"/>
                <a:cs typeface="+mn-cs"/>
              </a:rPr>
              <a:t> </a:t>
            </a:r>
            <a:r>
              <a:rPr lang="fr-FR" sz="1800" dirty="0" smtClean="0">
                <a:solidFill>
                  <a:schemeClr val="tx2"/>
                </a:solidFill>
                <a:latin typeface="+mn-lt"/>
                <a:cs typeface="+mn-cs"/>
              </a:rPr>
              <a:t>(high </a:t>
            </a:r>
            <a:r>
              <a:rPr lang="fr-FR" sz="1800" dirty="0" err="1">
                <a:solidFill>
                  <a:schemeClr val="tx2"/>
                </a:solidFill>
                <a:latin typeface="+mn-lt"/>
                <a:cs typeface="+mn-cs"/>
              </a:rPr>
              <a:t>biodiversity</a:t>
            </a:r>
            <a:r>
              <a:rPr lang="fr-FR" sz="1800" dirty="0">
                <a:solidFill>
                  <a:schemeClr val="tx2"/>
                </a:solidFill>
                <a:latin typeface="+mn-lt"/>
                <a:cs typeface="+mn-cs"/>
              </a:rPr>
              <a:t>, </a:t>
            </a:r>
            <a:r>
              <a:rPr lang="fr-FR" sz="1800" dirty="0" err="1" smtClean="0">
                <a:solidFill>
                  <a:schemeClr val="tx2"/>
                </a:solidFill>
                <a:latin typeface="+mn-lt"/>
                <a:cs typeface="+mn-cs"/>
              </a:rPr>
              <a:t>tourism</a:t>
            </a:r>
            <a:r>
              <a:rPr lang="fr-FR" sz="1800" dirty="0" smtClean="0">
                <a:solidFill>
                  <a:schemeClr val="tx2"/>
                </a:solidFill>
                <a:latin typeface="+mn-lt"/>
                <a:cs typeface="+mn-cs"/>
              </a:rPr>
              <a:t>,…)</a:t>
            </a:r>
            <a:endParaRPr lang="fr-FR" sz="1800" dirty="0">
              <a:solidFill>
                <a:schemeClr val="tx2"/>
              </a:solidFill>
              <a:latin typeface="+mn-lt"/>
              <a:cs typeface="+mn-cs"/>
            </a:endParaRPr>
          </a:p>
        </p:txBody>
      </p:sp>
      <p:cxnSp>
        <p:nvCxnSpPr>
          <p:cNvPr id="57" name="Connecteur droit avec flèche 56"/>
          <p:cNvCxnSpPr>
            <a:stCxn id="114" idx="2"/>
            <a:endCxn id="115" idx="0"/>
          </p:cNvCxnSpPr>
          <p:nvPr/>
        </p:nvCxnSpPr>
        <p:spPr bwMode="auto">
          <a:xfrm>
            <a:off x="2752515" y="4102010"/>
            <a:ext cx="4331" cy="613380"/>
          </a:xfrm>
          <a:prstGeom prst="straightConnector1">
            <a:avLst/>
          </a:prstGeom>
          <a:blipFill dpi="0" rotWithShape="0">
            <a:blip r:embed="rId2"/>
            <a:srcRect/>
            <a:tile tx="0" ty="0" sx="100000" sy="100000" flip="none" algn="tl"/>
          </a:blipFill>
          <a:ln w="63500" cap="flat" cmpd="sng" algn="ctr">
            <a:solidFill>
              <a:schemeClr val="tx1"/>
            </a:solidFill>
            <a:prstDash val="solid"/>
            <a:round/>
            <a:headEnd type="none" w="med" len="med"/>
            <a:tailEnd type="arrow"/>
          </a:ln>
          <a:effectLst/>
        </p:spPr>
      </p:cxnSp>
      <p:grpSp>
        <p:nvGrpSpPr>
          <p:cNvPr id="8" name="Grouper 59"/>
          <p:cNvGrpSpPr/>
          <p:nvPr/>
        </p:nvGrpSpPr>
        <p:grpSpPr>
          <a:xfrm>
            <a:off x="6500813" y="1072076"/>
            <a:ext cx="1714501" cy="2270961"/>
            <a:chOff x="9779000" y="6172200"/>
            <a:chExt cx="2438402" cy="3229811"/>
          </a:xfrm>
        </p:grpSpPr>
        <p:grpSp>
          <p:nvGrpSpPr>
            <p:cNvPr id="9" name="Grouper 113"/>
            <p:cNvGrpSpPr/>
            <p:nvPr/>
          </p:nvGrpSpPr>
          <p:grpSpPr>
            <a:xfrm>
              <a:off x="10007600" y="7797800"/>
              <a:ext cx="1828800" cy="1604211"/>
              <a:chOff x="10007600" y="7797800"/>
              <a:chExt cx="1828800" cy="1604211"/>
            </a:xfrm>
          </p:grpSpPr>
          <p:grpSp>
            <p:nvGrpSpPr>
              <p:cNvPr id="10" name="Grouper 104"/>
              <p:cNvGrpSpPr/>
              <p:nvPr/>
            </p:nvGrpSpPr>
            <p:grpSpPr>
              <a:xfrm>
                <a:off x="10007600" y="7797800"/>
                <a:ext cx="1828800" cy="1604211"/>
                <a:chOff x="8331201" y="7797800"/>
                <a:chExt cx="1828800" cy="1604211"/>
              </a:xfrm>
            </p:grpSpPr>
            <p:pic>
              <p:nvPicPr>
                <p:cNvPr id="80" name="Image 79"/>
                <p:cNvPicPr>
                  <a:picLocks noChangeAspect="1"/>
                </p:cNvPicPr>
                <p:nvPr/>
              </p:nvPicPr>
              <p:blipFill>
                <a:blip r:embed="rId3"/>
                <a:stretch>
                  <a:fillRect/>
                </a:stretch>
              </p:blipFill>
              <p:spPr>
                <a:xfrm>
                  <a:off x="8331201" y="7797800"/>
                  <a:ext cx="1828800" cy="1604211"/>
                </a:xfrm>
                <a:prstGeom prst="rect">
                  <a:avLst/>
                </a:prstGeom>
              </p:spPr>
            </p:pic>
            <p:sp>
              <p:nvSpPr>
                <p:cNvPr id="81" name="Ellipse 80"/>
                <p:cNvSpPr/>
                <p:nvPr/>
              </p:nvSpPr>
              <p:spPr bwMode="auto">
                <a:xfrm>
                  <a:off x="8895080" y="8382000"/>
                  <a:ext cx="609600" cy="533400"/>
                </a:xfrm>
                <a:prstGeom prst="ellipse">
                  <a:avLst/>
                </a:prstGeom>
                <a:solidFill>
                  <a:srgbClr val="2B7124"/>
                </a:solidFill>
                <a:ln w="25400" cap="flat" cmpd="sng" algn="ctr">
                  <a:solidFill>
                    <a:srgbClr val="2B712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642915" fontAlgn="base">
                    <a:spcBef>
                      <a:spcPct val="0"/>
                    </a:spcBef>
                    <a:spcAft>
                      <a:spcPct val="0"/>
                    </a:spcAft>
                  </a:pPr>
                  <a:endParaRPr lang="fr-FR" sz="3000" dirty="0">
                    <a:solidFill>
                      <a:srgbClr val="FFFFFF"/>
                    </a:solidFill>
                    <a:latin typeface="Gill Sans" pitchFamily="-105" charset="0"/>
                    <a:ea typeface="ヒラギノ角ゴ ProN W3" pitchFamily="-105" charset="-128"/>
                    <a:cs typeface="ヒラギノ角ゴ ProN W3" pitchFamily="-105" charset="-128"/>
                    <a:sym typeface="Gill Sans" pitchFamily="-105" charset="0"/>
                  </a:endParaRPr>
                </a:p>
              </p:txBody>
            </p:sp>
          </p:grpSp>
          <p:grpSp>
            <p:nvGrpSpPr>
              <p:cNvPr id="11" name="Grouper 117"/>
              <p:cNvGrpSpPr/>
              <p:nvPr/>
            </p:nvGrpSpPr>
            <p:grpSpPr>
              <a:xfrm>
                <a:off x="10769600" y="8336280"/>
                <a:ext cx="274319" cy="45719"/>
                <a:chOff x="10769600" y="8336280"/>
                <a:chExt cx="274319" cy="45719"/>
              </a:xfrm>
            </p:grpSpPr>
            <p:sp>
              <p:nvSpPr>
                <p:cNvPr id="78" name="Ellipse 77"/>
                <p:cNvSpPr/>
                <p:nvPr/>
              </p:nvSpPr>
              <p:spPr bwMode="auto">
                <a:xfrm>
                  <a:off x="10769600" y="8336280"/>
                  <a:ext cx="45719" cy="45719"/>
                </a:xfrm>
                <a:prstGeom prst="ellipse">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642915" fontAlgn="base">
                    <a:spcBef>
                      <a:spcPct val="0"/>
                    </a:spcBef>
                    <a:spcAft>
                      <a:spcPct val="0"/>
                    </a:spcAft>
                  </a:pPr>
                  <a:endParaRPr lang="fr-FR" sz="3000" dirty="0">
                    <a:solidFill>
                      <a:srgbClr val="FFFFFF"/>
                    </a:solidFill>
                    <a:latin typeface="Gill Sans" pitchFamily="-105" charset="0"/>
                    <a:ea typeface="ヒラギノ角ゴ ProN W3" pitchFamily="-105" charset="-128"/>
                    <a:cs typeface="ヒラギノ角ゴ ProN W3" pitchFamily="-105" charset="-128"/>
                    <a:sym typeface="Gill Sans" pitchFamily="-105" charset="0"/>
                  </a:endParaRPr>
                </a:p>
              </p:txBody>
            </p:sp>
            <p:sp>
              <p:nvSpPr>
                <p:cNvPr id="79" name="Ellipse 78"/>
                <p:cNvSpPr/>
                <p:nvPr/>
              </p:nvSpPr>
              <p:spPr bwMode="auto">
                <a:xfrm>
                  <a:off x="10998200" y="8336280"/>
                  <a:ext cx="45719" cy="45719"/>
                </a:xfrm>
                <a:prstGeom prst="ellipse">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642915" fontAlgn="base">
                    <a:spcBef>
                      <a:spcPct val="0"/>
                    </a:spcBef>
                    <a:spcAft>
                      <a:spcPct val="0"/>
                    </a:spcAft>
                  </a:pPr>
                  <a:endParaRPr lang="fr-FR" sz="3000" dirty="0">
                    <a:solidFill>
                      <a:srgbClr val="FFFFFF"/>
                    </a:solidFill>
                    <a:latin typeface="Gill Sans" pitchFamily="-105" charset="0"/>
                    <a:ea typeface="ヒラギノ角ゴ ProN W3" pitchFamily="-105" charset="-128"/>
                    <a:cs typeface="ヒラギノ角ゴ ProN W3" pitchFamily="-105" charset="-128"/>
                    <a:sym typeface="Gill Sans" pitchFamily="-105" charset="0"/>
                  </a:endParaRPr>
                </a:p>
              </p:txBody>
            </p:sp>
          </p:grpSp>
        </p:grpSp>
        <p:grpSp>
          <p:nvGrpSpPr>
            <p:cNvPr id="12" name="Grouper 111"/>
            <p:cNvGrpSpPr/>
            <p:nvPr/>
          </p:nvGrpSpPr>
          <p:grpSpPr>
            <a:xfrm>
              <a:off x="9779000" y="6172200"/>
              <a:ext cx="2438402" cy="569045"/>
              <a:chOff x="9779000" y="6172200"/>
              <a:chExt cx="2438402" cy="569045"/>
            </a:xfrm>
          </p:grpSpPr>
          <p:sp>
            <p:nvSpPr>
              <p:cNvPr id="74" name="Rectangle à coins arrondis 55"/>
              <p:cNvSpPr>
                <a:spLocks noChangeArrowheads="1"/>
              </p:cNvSpPr>
              <p:nvPr/>
            </p:nvSpPr>
            <p:spPr bwMode="auto">
              <a:xfrm>
                <a:off x="9779001" y="6172200"/>
                <a:ext cx="2438401" cy="533400"/>
              </a:xfrm>
              <a:prstGeom prst="roundRect">
                <a:avLst>
                  <a:gd name="adj" fmla="val 16667"/>
                </a:avLst>
              </a:prstGeom>
              <a:noFill/>
              <a:ln w="31750">
                <a:solidFill>
                  <a:schemeClr val="tx1"/>
                </a:solidFill>
                <a:round/>
                <a:headEnd/>
                <a:tailEnd/>
              </a:ln>
            </p:spPr>
            <p:txBody>
              <a:bodyPr>
                <a:prstTxWarp prst="textNoShape">
                  <a:avLst/>
                </a:prstTxWarp>
              </a:bodyPr>
              <a:lstStyle/>
              <a:p>
                <a:endParaRPr lang="fr-FR"/>
              </a:p>
            </p:txBody>
          </p:sp>
          <p:sp>
            <p:nvSpPr>
              <p:cNvPr id="75" name="ZoneTexte 65"/>
              <p:cNvSpPr txBox="1">
                <a:spLocks noChangeArrowheads="1"/>
              </p:cNvSpPr>
              <p:nvPr/>
            </p:nvSpPr>
            <p:spPr bwMode="auto">
              <a:xfrm>
                <a:off x="9779000" y="6172200"/>
                <a:ext cx="2438401" cy="569045"/>
              </a:xfrm>
              <a:prstGeom prst="rect">
                <a:avLst/>
              </a:prstGeom>
              <a:noFill/>
              <a:ln w="9525">
                <a:noFill/>
                <a:miter lim="800000"/>
                <a:headEnd/>
                <a:tailEnd/>
              </a:ln>
            </p:spPr>
            <p:txBody>
              <a:bodyPr wrap="square" anchor="ctr">
                <a:prstTxWarp prst="textNoShape">
                  <a:avLst/>
                </a:prstTxWarp>
                <a:spAutoFit/>
              </a:bodyPr>
              <a:lstStyle/>
              <a:p>
                <a:pPr algn="ctr"/>
                <a:r>
                  <a:rPr lang="fr-FR" sz="2000" dirty="0"/>
                  <a:t>Accumulation</a:t>
                </a:r>
              </a:p>
            </p:txBody>
          </p:sp>
        </p:grpSp>
        <p:sp>
          <p:nvSpPr>
            <p:cNvPr id="63" name="Oval 21"/>
            <p:cNvSpPr>
              <a:spLocks/>
            </p:cNvSpPr>
            <p:nvPr/>
          </p:nvSpPr>
          <p:spPr bwMode="auto">
            <a:xfrm>
              <a:off x="10388600" y="7200900"/>
              <a:ext cx="114300" cy="114300"/>
            </a:xfrm>
            <a:prstGeom prst="ellipse">
              <a:avLst/>
            </a:prstGeom>
            <a:solidFill>
              <a:srgbClr val="FF0000"/>
            </a:solidFill>
            <a:ln w="25400">
              <a:noFill/>
              <a:round/>
              <a:headEnd/>
              <a:tailEnd/>
            </a:ln>
          </p:spPr>
          <p:txBody>
            <a:bodyPr lIns="0" tIns="0" rIns="0" bIns="0">
              <a:prstTxWarp prst="textNoShape">
                <a:avLst/>
              </a:prstTxWarp>
            </a:bodyPr>
            <a:lstStyle/>
            <a:p>
              <a:endParaRPr lang="fr-FR"/>
            </a:p>
          </p:txBody>
        </p:sp>
        <p:sp>
          <p:nvSpPr>
            <p:cNvPr id="64" name="Oval 21"/>
            <p:cNvSpPr>
              <a:spLocks/>
            </p:cNvSpPr>
            <p:nvPr/>
          </p:nvSpPr>
          <p:spPr bwMode="auto">
            <a:xfrm>
              <a:off x="10274300" y="8153400"/>
              <a:ext cx="114300" cy="114300"/>
            </a:xfrm>
            <a:prstGeom prst="ellipse">
              <a:avLst/>
            </a:prstGeom>
            <a:solidFill>
              <a:srgbClr val="FF0000"/>
            </a:solidFill>
            <a:ln w="25400">
              <a:noFill/>
              <a:round/>
              <a:headEnd/>
              <a:tailEnd/>
            </a:ln>
          </p:spPr>
          <p:txBody>
            <a:bodyPr lIns="0" tIns="0" rIns="0" bIns="0">
              <a:prstTxWarp prst="textNoShape">
                <a:avLst/>
              </a:prstTxWarp>
            </a:bodyPr>
            <a:lstStyle/>
            <a:p>
              <a:endParaRPr lang="fr-FR"/>
            </a:p>
          </p:txBody>
        </p:sp>
        <p:sp>
          <p:nvSpPr>
            <p:cNvPr id="66" name="Oval 21"/>
            <p:cNvSpPr>
              <a:spLocks/>
            </p:cNvSpPr>
            <p:nvPr/>
          </p:nvSpPr>
          <p:spPr bwMode="auto">
            <a:xfrm>
              <a:off x="11531600" y="7277100"/>
              <a:ext cx="114300" cy="114300"/>
            </a:xfrm>
            <a:prstGeom prst="ellipse">
              <a:avLst/>
            </a:prstGeom>
            <a:solidFill>
              <a:srgbClr val="FF0000"/>
            </a:solidFill>
            <a:ln w="25400">
              <a:noFill/>
              <a:round/>
              <a:headEnd/>
              <a:tailEnd/>
            </a:ln>
          </p:spPr>
          <p:txBody>
            <a:bodyPr lIns="0" tIns="0" rIns="0" bIns="0">
              <a:prstTxWarp prst="textNoShape">
                <a:avLst/>
              </a:prstTxWarp>
            </a:bodyPr>
            <a:lstStyle/>
            <a:p>
              <a:r>
                <a:rPr lang="fr-FR" dirty="0" smtClean="0"/>
                <a:t> </a:t>
              </a:r>
              <a:endParaRPr lang="fr-FR" dirty="0"/>
            </a:p>
          </p:txBody>
        </p:sp>
        <p:sp>
          <p:nvSpPr>
            <p:cNvPr id="67" name="Oval 21"/>
            <p:cNvSpPr>
              <a:spLocks/>
            </p:cNvSpPr>
            <p:nvPr/>
          </p:nvSpPr>
          <p:spPr bwMode="auto">
            <a:xfrm>
              <a:off x="11379200" y="8153400"/>
              <a:ext cx="114300" cy="114300"/>
            </a:xfrm>
            <a:prstGeom prst="ellipse">
              <a:avLst/>
            </a:prstGeom>
            <a:solidFill>
              <a:srgbClr val="FF0000"/>
            </a:solidFill>
            <a:ln w="25400">
              <a:noFill/>
              <a:round/>
              <a:headEnd/>
              <a:tailEnd/>
            </a:ln>
          </p:spPr>
          <p:txBody>
            <a:bodyPr lIns="0" tIns="0" rIns="0" bIns="0">
              <a:prstTxWarp prst="textNoShape">
                <a:avLst/>
              </a:prstTxWarp>
            </a:bodyPr>
            <a:lstStyle/>
            <a:p>
              <a:endParaRPr lang="fr-FR"/>
            </a:p>
          </p:txBody>
        </p:sp>
        <p:sp>
          <p:nvSpPr>
            <p:cNvPr id="68" name="Oval 21"/>
            <p:cNvSpPr>
              <a:spLocks/>
            </p:cNvSpPr>
            <p:nvPr/>
          </p:nvSpPr>
          <p:spPr bwMode="auto">
            <a:xfrm>
              <a:off x="10883900" y="8534400"/>
              <a:ext cx="114300" cy="114300"/>
            </a:xfrm>
            <a:prstGeom prst="ellipse">
              <a:avLst/>
            </a:prstGeom>
            <a:solidFill>
              <a:srgbClr val="FF0000"/>
            </a:solidFill>
            <a:ln w="25400">
              <a:noFill/>
              <a:round/>
              <a:headEnd/>
              <a:tailEnd/>
            </a:ln>
          </p:spPr>
          <p:txBody>
            <a:bodyPr lIns="0" tIns="0" rIns="0" bIns="0">
              <a:prstTxWarp prst="textNoShape">
                <a:avLst/>
              </a:prstTxWarp>
            </a:bodyPr>
            <a:lstStyle/>
            <a:p>
              <a:endParaRPr lang="fr-FR"/>
            </a:p>
          </p:txBody>
        </p:sp>
        <p:sp>
          <p:nvSpPr>
            <p:cNvPr id="69" name="Oval 21"/>
            <p:cNvSpPr>
              <a:spLocks/>
            </p:cNvSpPr>
            <p:nvPr/>
          </p:nvSpPr>
          <p:spPr bwMode="auto">
            <a:xfrm>
              <a:off x="11036300" y="8724900"/>
              <a:ext cx="114300" cy="114300"/>
            </a:xfrm>
            <a:prstGeom prst="ellipse">
              <a:avLst/>
            </a:prstGeom>
            <a:solidFill>
              <a:srgbClr val="FF0000"/>
            </a:solidFill>
            <a:ln w="25400">
              <a:noFill/>
              <a:round/>
              <a:headEnd/>
              <a:tailEnd/>
            </a:ln>
          </p:spPr>
          <p:txBody>
            <a:bodyPr lIns="0" tIns="0" rIns="0" bIns="0">
              <a:prstTxWarp prst="textNoShape">
                <a:avLst/>
              </a:prstTxWarp>
            </a:bodyPr>
            <a:lstStyle/>
            <a:p>
              <a:endParaRPr lang="fr-FR"/>
            </a:p>
          </p:txBody>
        </p:sp>
        <p:sp>
          <p:nvSpPr>
            <p:cNvPr id="70" name="Oval 21"/>
            <p:cNvSpPr>
              <a:spLocks/>
            </p:cNvSpPr>
            <p:nvPr/>
          </p:nvSpPr>
          <p:spPr bwMode="auto">
            <a:xfrm>
              <a:off x="10655300" y="8724900"/>
              <a:ext cx="114300" cy="114300"/>
            </a:xfrm>
            <a:prstGeom prst="ellipse">
              <a:avLst/>
            </a:prstGeom>
            <a:solidFill>
              <a:srgbClr val="FF0000"/>
            </a:solidFill>
            <a:ln w="25400">
              <a:noFill/>
              <a:round/>
              <a:headEnd/>
              <a:tailEnd/>
            </a:ln>
          </p:spPr>
          <p:txBody>
            <a:bodyPr lIns="0" tIns="0" rIns="0" bIns="0">
              <a:prstTxWarp prst="textNoShape">
                <a:avLst/>
              </a:prstTxWarp>
            </a:bodyPr>
            <a:lstStyle/>
            <a:p>
              <a:endParaRPr lang="fr-FR"/>
            </a:p>
          </p:txBody>
        </p:sp>
        <p:sp>
          <p:nvSpPr>
            <p:cNvPr id="71" name="AutoShape 47"/>
            <p:cNvSpPr>
              <a:spLocks noChangeArrowheads="1"/>
            </p:cNvSpPr>
            <p:nvPr/>
          </p:nvSpPr>
          <p:spPr bwMode="auto">
            <a:xfrm rot="19525548">
              <a:off x="10538832" y="7381439"/>
              <a:ext cx="288925" cy="350837"/>
            </a:xfrm>
            <a:prstGeom prst="downArrow">
              <a:avLst>
                <a:gd name="adj1" fmla="val 50000"/>
                <a:gd name="adj2" fmla="val 30357"/>
              </a:avLst>
            </a:prstGeom>
            <a:solidFill>
              <a:srgbClr val="FF0000"/>
            </a:solidFill>
            <a:ln w="9525">
              <a:noFill/>
              <a:miter lim="800000"/>
              <a:headEnd/>
              <a:tailEnd/>
            </a:ln>
          </p:spPr>
          <p:txBody>
            <a:bodyPr wrap="none" anchor="ctr">
              <a:prstTxWarp prst="textNoShape">
                <a:avLst/>
              </a:prstTxWarp>
            </a:bodyPr>
            <a:lstStyle/>
            <a:p>
              <a:endParaRPr lang="fr-FR"/>
            </a:p>
          </p:txBody>
        </p:sp>
        <p:sp>
          <p:nvSpPr>
            <p:cNvPr id="72" name="AutoShape 48"/>
            <p:cNvSpPr>
              <a:spLocks noChangeArrowheads="1"/>
            </p:cNvSpPr>
            <p:nvPr/>
          </p:nvSpPr>
          <p:spPr bwMode="auto">
            <a:xfrm rot="2118200">
              <a:off x="11225409" y="7381667"/>
              <a:ext cx="288925" cy="350837"/>
            </a:xfrm>
            <a:prstGeom prst="downArrow">
              <a:avLst>
                <a:gd name="adj1" fmla="val 50000"/>
                <a:gd name="adj2" fmla="val 30357"/>
              </a:avLst>
            </a:prstGeom>
            <a:solidFill>
              <a:srgbClr val="FF0000"/>
            </a:solidFill>
            <a:ln w="9525">
              <a:noFill/>
              <a:miter lim="800000"/>
              <a:headEnd/>
              <a:tailEnd/>
            </a:ln>
          </p:spPr>
          <p:txBody>
            <a:bodyPr wrap="none" anchor="ctr">
              <a:prstTxWarp prst="textNoShape">
                <a:avLst/>
              </a:prstTxWarp>
            </a:bodyPr>
            <a:lstStyle/>
            <a:p>
              <a:endParaRPr lang="fr-FR"/>
            </a:p>
          </p:txBody>
        </p:sp>
        <p:sp>
          <p:nvSpPr>
            <p:cNvPr id="73" name="Oval 21"/>
            <p:cNvSpPr>
              <a:spLocks/>
            </p:cNvSpPr>
            <p:nvPr/>
          </p:nvSpPr>
          <p:spPr bwMode="auto">
            <a:xfrm>
              <a:off x="10960100" y="7048500"/>
              <a:ext cx="114300" cy="114300"/>
            </a:xfrm>
            <a:prstGeom prst="ellipse">
              <a:avLst/>
            </a:prstGeom>
            <a:solidFill>
              <a:srgbClr val="FF0000"/>
            </a:solidFill>
            <a:ln w="25400">
              <a:noFill/>
              <a:round/>
              <a:headEnd/>
              <a:tailEnd/>
            </a:ln>
          </p:spPr>
          <p:txBody>
            <a:bodyPr lIns="0" tIns="0" rIns="0" bIns="0">
              <a:prstTxWarp prst="textNoShape">
                <a:avLst/>
              </a:prstTxWarp>
            </a:bodyPr>
            <a:lstStyle/>
            <a:p>
              <a:endParaRPr lang="fr-FR"/>
            </a:p>
          </p:txBody>
        </p:sp>
      </p:grpSp>
      <p:sp>
        <p:nvSpPr>
          <p:cNvPr id="55" name="Oval 43"/>
          <p:cNvSpPr>
            <a:spLocks noChangeArrowheads="1"/>
          </p:cNvSpPr>
          <p:nvPr/>
        </p:nvSpPr>
        <p:spPr bwMode="auto">
          <a:xfrm>
            <a:off x="6554391" y="1768592"/>
            <a:ext cx="375047" cy="375047"/>
          </a:xfrm>
          <a:prstGeom prst="ellipse">
            <a:avLst/>
          </a:prstGeom>
          <a:solidFill>
            <a:srgbClr val="FF0000"/>
          </a:solidFill>
          <a:ln w="9525">
            <a:noFill/>
            <a:round/>
            <a:headEnd/>
            <a:tailEnd/>
          </a:ln>
        </p:spPr>
        <p:txBody>
          <a:bodyPr wrap="none" lIns="72286" tIns="36143" rIns="72286" bIns="36143" anchor="ctr">
            <a:prstTxWarp prst="textNoShape">
              <a:avLst/>
            </a:prstTxWarp>
          </a:bodyPr>
          <a:lstStyle/>
          <a:p>
            <a:pPr algn="ctr" defTabSz="722163"/>
            <a:r>
              <a:rPr lang="fr-FR" sz="1000" b="1" baseline="30000" dirty="0">
                <a:latin typeface="Arial Black" charset="0"/>
              </a:rPr>
              <a:t>109</a:t>
            </a:r>
            <a:r>
              <a:rPr lang="fr-FR" sz="1000" b="1" dirty="0">
                <a:latin typeface="Arial Black" charset="0"/>
              </a:rPr>
              <a:t>Cd</a:t>
            </a:r>
            <a:endParaRPr lang="fr-FR" sz="1300" b="1" dirty="0">
              <a:latin typeface="Arial Black" charset="0"/>
            </a:endParaRPr>
          </a:p>
        </p:txBody>
      </p:sp>
      <p:sp>
        <p:nvSpPr>
          <p:cNvPr id="58" name="Oval 43"/>
          <p:cNvSpPr>
            <a:spLocks noChangeArrowheads="1"/>
          </p:cNvSpPr>
          <p:nvPr/>
        </p:nvSpPr>
        <p:spPr bwMode="auto">
          <a:xfrm>
            <a:off x="7411641" y="1479270"/>
            <a:ext cx="375047" cy="375047"/>
          </a:xfrm>
          <a:prstGeom prst="ellipse">
            <a:avLst/>
          </a:prstGeom>
          <a:solidFill>
            <a:srgbClr val="FF0000"/>
          </a:solidFill>
          <a:ln w="9525">
            <a:noFill/>
            <a:round/>
            <a:headEnd/>
            <a:tailEnd/>
          </a:ln>
        </p:spPr>
        <p:txBody>
          <a:bodyPr wrap="none" lIns="72286" tIns="36143" rIns="72286" bIns="36143" anchor="ctr">
            <a:prstTxWarp prst="textNoShape">
              <a:avLst/>
            </a:prstTxWarp>
          </a:bodyPr>
          <a:lstStyle/>
          <a:p>
            <a:pPr algn="ctr" defTabSz="722163"/>
            <a:r>
              <a:rPr lang="fr-FR" sz="1000" b="1" baseline="30000" dirty="0">
                <a:latin typeface="Arial Black" charset="0"/>
              </a:rPr>
              <a:t>137</a:t>
            </a:r>
            <a:r>
              <a:rPr lang="fr-FR" sz="1000" b="1" dirty="0">
                <a:latin typeface="Arial Black" charset="0"/>
              </a:rPr>
              <a:t>Cs</a:t>
            </a:r>
            <a:endParaRPr lang="fr-FR" sz="1300" b="1" dirty="0">
              <a:latin typeface="Arial Black" charset="0"/>
            </a:endParaRPr>
          </a:p>
        </p:txBody>
      </p:sp>
      <p:sp>
        <p:nvSpPr>
          <p:cNvPr id="60" name="Oval 43"/>
          <p:cNvSpPr>
            <a:spLocks noChangeArrowheads="1"/>
          </p:cNvSpPr>
          <p:nvPr/>
        </p:nvSpPr>
        <p:spPr bwMode="auto">
          <a:xfrm>
            <a:off x="7840266" y="1661435"/>
            <a:ext cx="375047" cy="375047"/>
          </a:xfrm>
          <a:prstGeom prst="ellipse">
            <a:avLst/>
          </a:prstGeom>
          <a:solidFill>
            <a:srgbClr val="FF0000"/>
          </a:solidFill>
          <a:ln w="9525">
            <a:noFill/>
            <a:round/>
            <a:headEnd/>
            <a:tailEnd/>
          </a:ln>
        </p:spPr>
        <p:txBody>
          <a:bodyPr wrap="none" lIns="72286" tIns="36143" rIns="72286" bIns="36143" anchor="ctr">
            <a:prstTxWarp prst="textNoShape">
              <a:avLst/>
            </a:prstTxWarp>
          </a:bodyPr>
          <a:lstStyle/>
          <a:p>
            <a:pPr algn="ctr" defTabSz="722163"/>
            <a:r>
              <a:rPr lang="fr-FR" sz="1000" b="1" baseline="30000" dirty="0">
                <a:latin typeface="Arial Black" charset="0"/>
              </a:rPr>
              <a:t>241</a:t>
            </a:r>
            <a:r>
              <a:rPr lang="fr-FR" sz="1000" b="1" dirty="0">
                <a:latin typeface="Arial Black" charset="0"/>
              </a:rPr>
              <a:t>Am</a:t>
            </a:r>
            <a:endParaRPr lang="fr-FR" sz="1300" b="1" dirty="0">
              <a:latin typeface="Arial Black" charset="0"/>
            </a:endParaRPr>
          </a:p>
        </p:txBody>
      </p:sp>
      <p:sp>
        <p:nvSpPr>
          <p:cNvPr id="61" name="Oval 43"/>
          <p:cNvSpPr>
            <a:spLocks noChangeArrowheads="1"/>
          </p:cNvSpPr>
          <p:nvPr/>
        </p:nvSpPr>
        <p:spPr bwMode="auto">
          <a:xfrm>
            <a:off x="6875859" y="1482842"/>
            <a:ext cx="375047" cy="375047"/>
          </a:xfrm>
          <a:prstGeom prst="ellipse">
            <a:avLst/>
          </a:prstGeom>
          <a:solidFill>
            <a:srgbClr val="FF0000"/>
          </a:solidFill>
          <a:ln w="9525">
            <a:noFill/>
            <a:round/>
            <a:headEnd/>
            <a:tailEnd/>
          </a:ln>
        </p:spPr>
        <p:txBody>
          <a:bodyPr wrap="none" lIns="72286" tIns="36143" rIns="72286" bIns="36143" anchor="ctr">
            <a:prstTxWarp prst="textNoShape">
              <a:avLst/>
            </a:prstTxWarp>
          </a:bodyPr>
          <a:lstStyle/>
          <a:p>
            <a:pPr algn="ctr" defTabSz="722163"/>
            <a:r>
              <a:rPr lang="fr-FR" sz="1000" b="1" baseline="30000" dirty="0">
                <a:latin typeface="Arial Black" charset="0"/>
              </a:rPr>
              <a:t>203</a:t>
            </a:r>
            <a:r>
              <a:rPr lang="fr-FR" sz="1000" b="1" dirty="0">
                <a:latin typeface="Arial Black" charset="0"/>
              </a:rPr>
              <a:t>Hg</a:t>
            </a:r>
            <a:endParaRPr lang="fr-FR" sz="1300" b="1" dirty="0">
              <a:latin typeface="Arial Black" charset="0"/>
            </a:endParaRPr>
          </a:p>
        </p:txBody>
      </p:sp>
      <p:sp>
        <p:nvSpPr>
          <p:cNvPr id="62" name="ZoneTexte 61"/>
          <p:cNvSpPr txBox="1"/>
          <p:nvPr/>
        </p:nvSpPr>
        <p:spPr>
          <a:xfrm>
            <a:off x="5161359" y="3483092"/>
            <a:ext cx="3857625" cy="895917"/>
          </a:xfrm>
          <a:prstGeom prst="rect">
            <a:avLst/>
          </a:prstGeom>
          <a:noFill/>
          <a:ln>
            <a:solidFill>
              <a:schemeClr val="tx1"/>
            </a:solidFill>
          </a:ln>
        </p:spPr>
        <p:txBody>
          <a:bodyPr wrap="square" lIns="64291" tIns="32146" rIns="64291" bIns="32146" rtlCol="0">
            <a:spAutoFit/>
          </a:bodyPr>
          <a:lstStyle/>
          <a:p>
            <a:r>
              <a:rPr lang="fr-FR" sz="1800" dirty="0">
                <a:solidFill>
                  <a:schemeClr val="tx2"/>
                </a:solidFill>
                <a:latin typeface="+mn-lt"/>
                <a:cs typeface="+mn-cs"/>
              </a:rPr>
              <a:t>Use of </a:t>
            </a:r>
            <a:r>
              <a:rPr lang="fr-FR" sz="1800" dirty="0" err="1">
                <a:solidFill>
                  <a:schemeClr val="tx2"/>
                </a:solidFill>
                <a:latin typeface="+mn-lt"/>
                <a:cs typeface="+mn-cs"/>
              </a:rPr>
              <a:t>radiotracer</a:t>
            </a:r>
            <a:r>
              <a:rPr lang="fr-FR" sz="1800" dirty="0">
                <a:solidFill>
                  <a:schemeClr val="tx2"/>
                </a:solidFill>
                <a:latin typeface="+mn-lt"/>
                <a:cs typeface="+mn-cs"/>
              </a:rPr>
              <a:t> (γ-</a:t>
            </a:r>
            <a:r>
              <a:rPr lang="fr-FR" sz="1800" dirty="0" err="1">
                <a:solidFill>
                  <a:schemeClr val="tx2"/>
                </a:solidFill>
                <a:latin typeface="+mn-lt"/>
                <a:cs typeface="+mn-cs"/>
              </a:rPr>
              <a:t>emitter</a:t>
            </a:r>
            <a:r>
              <a:rPr lang="fr-FR" sz="1800" dirty="0">
                <a:solidFill>
                  <a:schemeClr val="tx2"/>
                </a:solidFill>
                <a:latin typeface="+mn-lt"/>
                <a:cs typeface="+mn-cs"/>
              </a:rPr>
              <a:t>) to </a:t>
            </a:r>
            <a:r>
              <a:rPr lang="fr-FR" sz="1800" dirty="0" err="1">
                <a:solidFill>
                  <a:schemeClr val="tx2"/>
                </a:solidFill>
                <a:latin typeface="+mn-lt"/>
                <a:cs typeface="+mn-cs"/>
              </a:rPr>
              <a:t>measure</a:t>
            </a:r>
            <a:r>
              <a:rPr lang="fr-FR" sz="1800" dirty="0">
                <a:solidFill>
                  <a:schemeClr val="tx2"/>
                </a:solidFill>
                <a:latin typeface="+mn-lt"/>
                <a:cs typeface="+mn-cs"/>
              </a:rPr>
              <a:t> impact of OA on </a:t>
            </a:r>
            <a:r>
              <a:rPr lang="fr-FR" sz="1800" dirty="0" err="1">
                <a:solidFill>
                  <a:schemeClr val="tx2"/>
                </a:solidFill>
                <a:latin typeface="+mn-lt"/>
                <a:cs typeface="+mn-cs"/>
              </a:rPr>
              <a:t>pollutants</a:t>
            </a:r>
            <a:r>
              <a:rPr lang="fr-FR" sz="1800" dirty="0">
                <a:solidFill>
                  <a:schemeClr val="tx2"/>
                </a:solidFill>
                <a:latin typeface="+mn-lt"/>
                <a:cs typeface="+mn-cs"/>
              </a:rPr>
              <a:t> </a:t>
            </a:r>
            <a:r>
              <a:rPr lang="fr-FR" sz="1800" dirty="0" err="1">
                <a:solidFill>
                  <a:schemeClr val="tx2"/>
                </a:solidFill>
                <a:latin typeface="+mn-lt"/>
                <a:cs typeface="+mn-cs"/>
              </a:rPr>
              <a:t>availability</a:t>
            </a:r>
            <a:endParaRPr lang="fr-FR" sz="1800" dirty="0">
              <a:solidFill>
                <a:schemeClr val="tx2"/>
              </a:solidFill>
              <a:latin typeface="+mn-lt"/>
              <a:cs typeface="+mn-cs"/>
            </a:endParaRPr>
          </a:p>
        </p:txBody>
      </p:sp>
      <p:sp>
        <p:nvSpPr>
          <p:cNvPr id="76" name="ZoneTexte 75"/>
          <p:cNvSpPr txBox="1"/>
          <p:nvPr/>
        </p:nvSpPr>
        <p:spPr>
          <a:xfrm>
            <a:off x="5161360" y="4715389"/>
            <a:ext cx="3866287" cy="1172915"/>
          </a:xfrm>
          <a:prstGeom prst="rect">
            <a:avLst/>
          </a:prstGeom>
          <a:noFill/>
          <a:ln>
            <a:solidFill>
              <a:schemeClr val="tx1"/>
            </a:solidFill>
          </a:ln>
        </p:spPr>
        <p:txBody>
          <a:bodyPr wrap="square" lIns="64291" tIns="32146" rIns="64291" bIns="32146" rtlCol="0">
            <a:spAutoFit/>
          </a:bodyPr>
          <a:lstStyle/>
          <a:p>
            <a:r>
              <a:rPr lang="fr-FR" sz="1800" dirty="0" smtClean="0">
                <a:solidFill>
                  <a:schemeClr val="tx2"/>
                </a:solidFill>
                <a:latin typeface="+mn-lt"/>
                <a:cs typeface="+mn-cs"/>
              </a:rPr>
              <a:t>Possible </a:t>
            </a:r>
            <a:r>
              <a:rPr lang="fr-FR" sz="1800" dirty="0" err="1" smtClean="0">
                <a:solidFill>
                  <a:schemeClr val="tx2"/>
                </a:solidFill>
                <a:latin typeface="+mn-lt"/>
                <a:cs typeface="+mn-cs"/>
              </a:rPr>
              <a:t>toxic</a:t>
            </a:r>
            <a:r>
              <a:rPr lang="fr-FR" sz="1800" dirty="0" smtClean="0">
                <a:solidFill>
                  <a:schemeClr val="tx2"/>
                </a:solidFill>
                <a:latin typeface="+mn-lt"/>
                <a:cs typeface="+mn-cs"/>
              </a:rPr>
              <a:t> </a:t>
            </a:r>
            <a:r>
              <a:rPr lang="fr-FR" sz="1800" dirty="0">
                <a:solidFill>
                  <a:schemeClr val="tx2"/>
                </a:solidFill>
                <a:latin typeface="+mn-lt"/>
                <a:cs typeface="+mn-cs"/>
              </a:rPr>
              <a:t>impact on </a:t>
            </a:r>
            <a:r>
              <a:rPr lang="fr-FR" sz="1800" dirty="0" err="1">
                <a:solidFill>
                  <a:schemeClr val="tx2"/>
                </a:solidFill>
                <a:latin typeface="+mn-lt"/>
                <a:cs typeface="+mn-cs"/>
              </a:rPr>
              <a:t>organisms</a:t>
            </a:r>
            <a:endParaRPr lang="fr-FR" sz="1800" dirty="0">
              <a:solidFill>
                <a:schemeClr val="tx2"/>
              </a:solidFill>
              <a:latin typeface="+mn-lt"/>
              <a:cs typeface="+mn-cs"/>
            </a:endParaRPr>
          </a:p>
          <a:p>
            <a:endParaRPr lang="fr-FR" sz="1800" dirty="0">
              <a:solidFill>
                <a:schemeClr val="tx2"/>
              </a:solidFill>
              <a:latin typeface="+mn-lt"/>
              <a:cs typeface="+mn-cs"/>
            </a:endParaRPr>
          </a:p>
          <a:p>
            <a:r>
              <a:rPr lang="fr-FR" sz="1800" dirty="0" smtClean="0">
                <a:solidFill>
                  <a:schemeClr val="tx2"/>
                </a:solidFill>
                <a:latin typeface="+mn-lt"/>
                <a:cs typeface="+mn-cs"/>
              </a:rPr>
              <a:t>Concentration </a:t>
            </a:r>
            <a:r>
              <a:rPr lang="fr-FR" sz="1800" dirty="0">
                <a:solidFill>
                  <a:schemeClr val="tx2"/>
                </a:solidFill>
                <a:latin typeface="+mn-lt"/>
                <a:cs typeface="+mn-cs"/>
              </a:rPr>
              <a:t>in </a:t>
            </a:r>
            <a:r>
              <a:rPr lang="fr-FR" sz="1800" dirty="0" err="1" smtClean="0">
                <a:solidFill>
                  <a:schemeClr val="tx2"/>
                </a:solidFill>
                <a:latin typeface="+mn-lt"/>
                <a:cs typeface="+mn-cs"/>
              </a:rPr>
              <a:t>seafood</a:t>
            </a:r>
            <a:r>
              <a:rPr lang="fr-FR" sz="1800" dirty="0">
                <a:solidFill>
                  <a:schemeClr val="tx2"/>
                </a:solidFill>
                <a:latin typeface="+mn-lt"/>
                <a:cs typeface="+mn-cs"/>
              </a:rPr>
              <a:t> </a:t>
            </a:r>
            <a:r>
              <a:rPr lang="fr-FR" sz="1800" dirty="0" smtClean="0">
                <a:solidFill>
                  <a:schemeClr val="tx2"/>
                </a:solidFill>
                <a:latin typeface="+mn-lt"/>
                <a:cs typeface="+mn-cs"/>
              </a:rPr>
              <a:t>for </a:t>
            </a:r>
            <a:r>
              <a:rPr lang="fr-FR" sz="1800" dirty="0" err="1" smtClean="0">
                <a:solidFill>
                  <a:schemeClr val="tx2"/>
                </a:solidFill>
                <a:latin typeface="+mn-lt"/>
                <a:cs typeface="+mn-cs"/>
              </a:rPr>
              <a:t>human</a:t>
            </a:r>
            <a:r>
              <a:rPr lang="fr-FR" sz="1800" dirty="0" smtClean="0">
                <a:solidFill>
                  <a:schemeClr val="tx2"/>
                </a:solidFill>
                <a:latin typeface="+mn-lt"/>
                <a:cs typeface="+mn-cs"/>
              </a:rPr>
              <a:t> </a:t>
            </a:r>
            <a:r>
              <a:rPr lang="fr-FR" sz="1800" dirty="0" err="1" smtClean="0">
                <a:solidFill>
                  <a:schemeClr val="tx2"/>
                </a:solidFill>
                <a:latin typeface="+mn-lt"/>
                <a:cs typeface="+mn-cs"/>
              </a:rPr>
              <a:t>risk</a:t>
            </a:r>
            <a:r>
              <a:rPr lang="fr-FR" sz="1800" dirty="0" smtClean="0">
                <a:solidFill>
                  <a:schemeClr val="tx2"/>
                </a:solidFill>
                <a:latin typeface="+mn-lt"/>
                <a:cs typeface="+mn-cs"/>
              </a:rPr>
              <a:t> </a:t>
            </a:r>
            <a:r>
              <a:rPr lang="fr-FR" sz="1800" dirty="0" err="1" smtClean="0">
                <a:solidFill>
                  <a:schemeClr val="tx2"/>
                </a:solidFill>
                <a:latin typeface="+mn-lt"/>
                <a:cs typeface="+mn-cs"/>
              </a:rPr>
              <a:t>assessment</a:t>
            </a:r>
            <a:endParaRPr lang="fr-FR" sz="1800" dirty="0">
              <a:solidFill>
                <a:schemeClr val="tx2"/>
              </a:solidFill>
              <a:latin typeface="+mn-lt"/>
              <a:cs typeface="+mn-cs"/>
            </a:endParaRPr>
          </a:p>
        </p:txBody>
      </p:sp>
      <p:cxnSp>
        <p:nvCxnSpPr>
          <p:cNvPr id="77" name="Connecteur droit avec flèche 76"/>
          <p:cNvCxnSpPr/>
          <p:nvPr/>
        </p:nvCxnSpPr>
        <p:spPr bwMode="auto">
          <a:xfrm rot="16200000" flipH="1">
            <a:off x="6898180" y="4532334"/>
            <a:ext cx="388316" cy="4331"/>
          </a:xfrm>
          <a:prstGeom prst="straightConnector1">
            <a:avLst/>
          </a:prstGeom>
          <a:blipFill dpi="0" rotWithShape="0">
            <a:blip r:embed="rId2"/>
            <a:srcRect/>
            <a:tile tx="0" ty="0" sx="100000" sy="100000" flip="none" algn="tl"/>
          </a:blipFill>
          <a:ln w="63500" cap="flat" cmpd="sng" algn="ctr">
            <a:solidFill>
              <a:schemeClr val="tx1"/>
            </a:solidFill>
            <a:prstDash val="solid"/>
            <a:round/>
            <a:headEnd type="none" w="med" len="med"/>
            <a:tailEnd type="arrow"/>
          </a:ln>
          <a:effectLst/>
        </p:spPr>
      </p:cxnSp>
      <p:sp>
        <p:nvSpPr>
          <p:cNvPr id="82" name="Rectangle 2"/>
          <p:cNvSpPr txBox="1">
            <a:spLocks noChangeArrowheads="1"/>
          </p:cNvSpPr>
          <p:nvPr/>
        </p:nvSpPr>
        <p:spPr bwMode="black">
          <a:xfrm>
            <a:off x="203200" y="125760"/>
            <a:ext cx="8743950" cy="8336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20000"/>
              </a:spcBef>
              <a:spcAft>
                <a:spcPct val="0"/>
              </a:spcAft>
              <a:defRPr sz="3600" b="1">
                <a:solidFill>
                  <a:srgbClr val="CCECFF"/>
                </a:solidFill>
                <a:latin typeface="+mj-lt"/>
                <a:ea typeface="+mj-ea"/>
                <a:cs typeface="+mj-cs"/>
              </a:defRPr>
            </a:lvl1pPr>
            <a:lvl2pPr algn="l" rtl="0" eaLnBrk="0" fontAlgn="base" hangingPunct="0">
              <a:spcBef>
                <a:spcPct val="20000"/>
              </a:spcBef>
              <a:spcAft>
                <a:spcPct val="0"/>
              </a:spcAft>
              <a:defRPr sz="3600" b="1">
                <a:solidFill>
                  <a:srgbClr val="CCECFF"/>
                </a:solidFill>
                <a:latin typeface="Arial" charset="0"/>
              </a:defRPr>
            </a:lvl2pPr>
            <a:lvl3pPr algn="l" rtl="0" eaLnBrk="0" fontAlgn="base" hangingPunct="0">
              <a:spcBef>
                <a:spcPct val="20000"/>
              </a:spcBef>
              <a:spcAft>
                <a:spcPct val="0"/>
              </a:spcAft>
              <a:defRPr sz="3600" b="1">
                <a:solidFill>
                  <a:srgbClr val="CCECFF"/>
                </a:solidFill>
                <a:latin typeface="Arial" charset="0"/>
              </a:defRPr>
            </a:lvl3pPr>
            <a:lvl4pPr algn="l" rtl="0" eaLnBrk="0" fontAlgn="base" hangingPunct="0">
              <a:spcBef>
                <a:spcPct val="20000"/>
              </a:spcBef>
              <a:spcAft>
                <a:spcPct val="0"/>
              </a:spcAft>
              <a:defRPr sz="3600" b="1">
                <a:solidFill>
                  <a:srgbClr val="CCECFF"/>
                </a:solidFill>
                <a:latin typeface="Arial" charset="0"/>
              </a:defRPr>
            </a:lvl4pPr>
            <a:lvl5pPr algn="l" rtl="0" eaLnBrk="0" fontAlgn="base" hangingPunct="0">
              <a:spcBef>
                <a:spcPct val="20000"/>
              </a:spcBef>
              <a:spcAft>
                <a:spcPct val="0"/>
              </a:spcAft>
              <a:defRPr sz="3600" b="1">
                <a:solidFill>
                  <a:srgbClr val="CCECFF"/>
                </a:solidFill>
                <a:latin typeface="Arial" charset="0"/>
              </a:defRPr>
            </a:lvl5pPr>
            <a:lvl6pPr marL="457200" algn="l" rtl="0" eaLnBrk="1" fontAlgn="base" hangingPunct="1">
              <a:spcBef>
                <a:spcPct val="20000"/>
              </a:spcBef>
              <a:spcAft>
                <a:spcPct val="0"/>
              </a:spcAft>
              <a:defRPr sz="3600" b="1">
                <a:solidFill>
                  <a:srgbClr val="CCECFF"/>
                </a:solidFill>
                <a:latin typeface="Arial" charset="0"/>
              </a:defRPr>
            </a:lvl6pPr>
            <a:lvl7pPr marL="914400" algn="l" rtl="0" eaLnBrk="1" fontAlgn="base" hangingPunct="1">
              <a:spcBef>
                <a:spcPct val="20000"/>
              </a:spcBef>
              <a:spcAft>
                <a:spcPct val="0"/>
              </a:spcAft>
              <a:defRPr sz="3600" b="1">
                <a:solidFill>
                  <a:srgbClr val="CCECFF"/>
                </a:solidFill>
                <a:latin typeface="Arial" charset="0"/>
              </a:defRPr>
            </a:lvl7pPr>
            <a:lvl8pPr marL="1371600" algn="l" rtl="0" eaLnBrk="1" fontAlgn="base" hangingPunct="1">
              <a:spcBef>
                <a:spcPct val="20000"/>
              </a:spcBef>
              <a:spcAft>
                <a:spcPct val="0"/>
              </a:spcAft>
              <a:defRPr sz="3600" b="1">
                <a:solidFill>
                  <a:srgbClr val="CCECFF"/>
                </a:solidFill>
                <a:latin typeface="Arial" charset="0"/>
              </a:defRPr>
            </a:lvl8pPr>
            <a:lvl9pPr marL="1828800" algn="l" rtl="0" eaLnBrk="1" fontAlgn="base" hangingPunct="1">
              <a:spcBef>
                <a:spcPct val="20000"/>
              </a:spcBef>
              <a:spcAft>
                <a:spcPct val="0"/>
              </a:spcAft>
              <a:defRPr sz="3600" b="1">
                <a:solidFill>
                  <a:srgbClr val="CCECFF"/>
                </a:solidFill>
                <a:latin typeface="Arial" charset="0"/>
              </a:defRPr>
            </a:lvl9pPr>
          </a:lstStyle>
          <a:p>
            <a:pPr eaLnBrk="1" hangingPunct="1"/>
            <a:r>
              <a:rPr lang="en-GB" sz="2800" dirty="0" smtClean="0">
                <a:solidFill>
                  <a:schemeClr val="tx2"/>
                </a:solidFill>
              </a:rPr>
              <a:t>Climate change related studies</a:t>
            </a:r>
            <a:r>
              <a:rPr lang="en-GB" sz="2400" dirty="0">
                <a:solidFill>
                  <a:schemeClr val="tx2"/>
                </a:solidFill>
              </a:rPr>
              <a:t>	</a:t>
            </a:r>
            <a:r>
              <a:rPr lang="en-GB" sz="2800" dirty="0" smtClean="0"/>
              <a:t>	</a:t>
            </a:r>
            <a:r>
              <a:rPr lang="en-GB" sz="2400" b="0" dirty="0" smtClean="0"/>
              <a:t>	</a:t>
            </a:r>
            <a:endParaRPr lang="en-GB" b="0" dirty="0" smtClean="0"/>
          </a:p>
        </p:txBody>
      </p:sp>
    </p:spTree>
    <p:extLst>
      <p:ext uri="{BB962C8B-B14F-4D97-AF65-F5344CB8AC3E}">
        <p14:creationId xmlns:p14="http://schemas.microsoft.com/office/powerpoint/2010/main" val="345642929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vidOsbornCutL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666" y="959741"/>
            <a:ext cx="8692258" cy="4889395"/>
          </a:xfrm>
          <a:prstGeom prst="rect">
            <a:avLst/>
          </a:prstGeom>
        </p:spPr>
      </p:pic>
    </p:spTree>
    <p:extLst>
      <p:ext uri="{BB962C8B-B14F-4D97-AF65-F5344CB8AC3E}">
        <p14:creationId xmlns:p14="http://schemas.microsoft.com/office/powerpoint/2010/main" val="96844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lder 1 page.jpg"/>
          <p:cNvPicPr>
            <a:picLocks noChangeAspect="1"/>
          </p:cNvPicPr>
          <p:nvPr/>
        </p:nvPicPr>
        <p:blipFill>
          <a:blip r:embed="rId2"/>
          <a:stretch>
            <a:fillRect/>
          </a:stretch>
        </p:blipFill>
        <p:spPr>
          <a:xfrm>
            <a:off x="0" y="0"/>
            <a:ext cx="9144000" cy="6857999"/>
          </a:xfrm>
          <a:prstGeom prst="rect">
            <a:avLst/>
          </a:prstGeom>
        </p:spPr>
      </p:pic>
      <p:pic>
        <p:nvPicPr>
          <p:cNvPr id="5" name="Picture 4" descr="OA-ICC_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lum/>
              </a:blip>
              <a:stretch>
                <a:fillRect/>
              </a:stretch>
            </p:blipFill>
          </mc:Choice>
          <mc:Fallback>
            <p:blipFill>
              <a:blip r:embed="rId4">
                <a:alphaModFix/>
                <a:lum/>
              </a:blip>
              <a:stretch>
                <a:fillRect/>
              </a:stretch>
            </p:blipFill>
          </mc:Fallback>
        </mc:AlternateContent>
        <p:spPr>
          <a:xfrm>
            <a:off x="140304" y="482366"/>
            <a:ext cx="2035984" cy="1084383"/>
          </a:xfrm>
          <a:prstGeom prst="rect">
            <a:avLst/>
          </a:prstGeom>
        </p:spPr>
      </p:pic>
    </p:spTree>
    <p:extLst>
      <p:ext uri="{BB962C8B-B14F-4D97-AF65-F5344CB8AC3E}">
        <p14:creationId xmlns:p14="http://schemas.microsoft.com/office/powerpoint/2010/main" val="1128540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p:txBody>
          <a:bodyPr/>
          <a:lstStyle/>
          <a:p>
            <a:pPr eaLnBrk="1" hangingPunct="1"/>
            <a:r>
              <a:rPr lang="es-ES_tradnl" altLang="en-US" smtClean="0"/>
              <a:t>Ocean acidification</a:t>
            </a:r>
            <a:endParaRPr lang="en-GB" altLang="en-US" smtClean="0"/>
          </a:p>
        </p:txBody>
      </p:sp>
      <p:sp>
        <p:nvSpPr>
          <p:cNvPr id="21507" name="Rectangle 3"/>
          <p:cNvSpPr>
            <a:spLocks noGrp="1" noChangeArrowheads="1"/>
          </p:cNvSpPr>
          <p:nvPr>
            <p:ph type="body" idx="4294967295"/>
          </p:nvPr>
        </p:nvSpPr>
        <p:spPr>
          <a:xfrm>
            <a:off x="274638" y="1233488"/>
            <a:ext cx="4945062" cy="5240337"/>
          </a:xfrm>
        </p:spPr>
        <p:txBody>
          <a:bodyPr>
            <a:normAutofit/>
          </a:bodyPr>
          <a:lstStyle/>
          <a:p>
            <a:pPr eaLnBrk="1" hangingPunct="1">
              <a:lnSpc>
                <a:spcPct val="90000"/>
              </a:lnSpc>
              <a:defRPr/>
            </a:pPr>
            <a:endParaRPr lang="en-GB" sz="2800" dirty="0" smtClean="0"/>
          </a:p>
          <a:p>
            <a:pPr eaLnBrk="1" hangingPunct="1">
              <a:lnSpc>
                <a:spcPct val="90000"/>
              </a:lnSpc>
              <a:defRPr/>
            </a:pPr>
            <a:r>
              <a:rPr lang="en-GB" sz="2800" dirty="0" smtClean="0"/>
              <a:t>Analysis of  Arctic Ocean Acidification in 3 coupled climate - carbon cycle models </a:t>
            </a:r>
          </a:p>
          <a:p>
            <a:pPr lvl="1" eaLnBrk="1" hangingPunct="1">
              <a:lnSpc>
                <a:spcPct val="90000"/>
              </a:lnSpc>
              <a:defRPr/>
            </a:pPr>
            <a:r>
              <a:rPr lang="en-GB" sz="2000" dirty="0" err="1" smtClean="0"/>
              <a:t>undersaturation</a:t>
            </a:r>
            <a:r>
              <a:rPr lang="en-GB" sz="2000" dirty="0" smtClean="0"/>
              <a:t> occurs first in the Arctic; </a:t>
            </a:r>
          </a:p>
          <a:p>
            <a:pPr lvl="1" eaLnBrk="1" hangingPunct="1">
              <a:lnSpc>
                <a:spcPct val="90000"/>
              </a:lnSpc>
              <a:defRPr/>
            </a:pPr>
            <a:r>
              <a:rPr lang="en-GB" sz="2000" dirty="0" smtClean="0"/>
              <a:t>waters become corrosive to all forms of CaCO</a:t>
            </a:r>
            <a:r>
              <a:rPr lang="en-GB" sz="2000" baseline="-25000" dirty="0" smtClean="0"/>
              <a:t>3</a:t>
            </a:r>
            <a:r>
              <a:rPr lang="en-GB" sz="2000" dirty="0" smtClean="0"/>
              <a:t> by the end of the century</a:t>
            </a:r>
          </a:p>
        </p:txBody>
      </p:sp>
      <p:pic>
        <p:nvPicPr>
          <p:cNvPr id="156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5346700" y="1196975"/>
            <a:ext cx="368935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Fond004"/>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8" descr="IAEA log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600" y="6008688"/>
            <a:ext cx="695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03" y="299803"/>
            <a:ext cx="8331593" cy="553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6629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 8">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1838" y="1922463"/>
            <a:ext cx="12128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Line 5"/>
          <p:cNvSpPr>
            <a:spLocks noChangeShapeType="1"/>
          </p:cNvSpPr>
          <p:nvPr/>
        </p:nvSpPr>
        <p:spPr bwMode="auto">
          <a:xfrm>
            <a:off x="152400" y="685800"/>
            <a:ext cx="8610600" cy="1588"/>
          </a:xfrm>
          <a:prstGeom prst="line">
            <a:avLst/>
          </a:prstGeom>
          <a:noFill/>
          <a:ln w="25560">
            <a:solidFill>
              <a:srgbClr val="6699FF"/>
            </a:solidFill>
            <a:miter lim="800000"/>
            <a:headEnd/>
            <a:tailEnd/>
          </a:ln>
          <a:extLst>
            <a:ext uri="{909E8E84-426E-40DD-AFC4-6F175D3DCCD1}">
              <a14:hiddenFill xmlns:a14="http://schemas.microsoft.com/office/drawing/2010/main">
                <a:noFill/>
              </a14:hiddenFill>
            </a:ext>
          </a:extLst>
        </p:spPr>
        <p:txBody>
          <a:bodyPr/>
          <a:lstStyle/>
          <a:p>
            <a:pPr defTabSz="457200"/>
            <a:endParaRPr lang="en-GB" sz="1800">
              <a:solidFill>
                <a:prstClr val="black"/>
              </a:solidFill>
              <a:latin typeface="Arial" pitchFamily="34" charset="0"/>
              <a:cs typeface="Arial" pitchFamily="34" charset="0"/>
            </a:endParaRPr>
          </a:p>
        </p:txBody>
      </p:sp>
      <p:sp>
        <p:nvSpPr>
          <p:cNvPr id="30724" name="Text Box 2"/>
          <p:cNvSpPr txBox="1">
            <a:spLocks noChangeArrowheads="1"/>
          </p:cNvSpPr>
          <p:nvPr/>
        </p:nvSpPr>
        <p:spPr bwMode="auto">
          <a:xfrm>
            <a:off x="152400" y="133350"/>
            <a:ext cx="870743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tx1"/>
                </a:solidFill>
                <a:latin typeface="Arial" pitchFamily="34" charset="0"/>
                <a:cs typeface="Arial" pitchFamily="34"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tx1"/>
                </a:solidFill>
                <a:latin typeface="Arial" pitchFamily="34" charset="0"/>
                <a:cs typeface="Arial"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tx1"/>
                </a:solidFill>
                <a:latin typeface="Arial" pitchFamily="34" charset="0"/>
                <a:cs typeface="Arial"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tx1"/>
                </a:solidFill>
                <a:latin typeface="Arial" pitchFamily="34" charset="0"/>
                <a:cs typeface="Arial"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tx1"/>
                </a:solidFill>
                <a:latin typeface="Arial" pitchFamily="34" charset="0"/>
                <a:cs typeface="Arial"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tx1"/>
                </a:solidFill>
                <a:latin typeface="Arial" pitchFamily="34" charset="0"/>
                <a:cs typeface="Arial"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tx1"/>
                </a:solidFill>
                <a:latin typeface="Arial" pitchFamily="34" charset="0"/>
                <a:cs typeface="Arial"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tx1"/>
                </a:solidFill>
                <a:latin typeface="Arial" pitchFamily="34" charset="0"/>
                <a:cs typeface="Arial"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tx1"/>
                </a:solidFill>
                <a:latin typeface="Arial" pitchFamily="34" charset="0"/>
                <a:cs typeface="Arial" pitchFamily="34" charset="0"/>
              </a:defRPr>
            </a:lvl9pPr>
          </a:lstStyle>
          <a:p>
            <a:pPr defTabSz="457200" eaLnBrk="1" hangingPunct="1"/>
            <a:r>
              <a:rPr lang="en-US" altLang="en-US" dirty="0" smtClean="0">
                <a:solidFill>
                  <a:srgbClr val="000000"/>
                </a:solidFill>
                <a:latin typeface="Tahoma" pitchFamily="34" charset="0"/>
              </a:rPr>
              <a:t>Acidification </a:t>
            </a:r>
            <a:r>
              <a:rPr lang="en-US" altLang="en-US" dirty="0">
                <a:solidFill>
                  <a:srgbClr val="000000"/>
                </a:solidFill>
                <a:latin typeface="Tahoma" pitchFamily="34" charset="0"/>
              </a:rPr>
              <a:t>will change marine ecosystems</a:t>
            </a:r>
          </a:p>
        </p:txBody>
      </p:sp>
      <p:sp>
        <p:nvSpPr>
          <p:cNvPr id="30725" name="ZoneTexte 2"/>
          <p:cNvSpPr txBox="1">
            <a:spLocks noChangeArrowheads="1"/>
          </p:cNvSpPr>
          <p:nvPr/>
        </p:nvSpPr>
        <p:spPr bwMode="auto">
          <a:xfrm>
            <a:off x="5654675" y="6511925"/>
            <a:ext cx="3540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defTabSz="457200" eaLnBrk="1" hangingPunct="1"/>
            <a:r>
              <a:rPr lang="fr-FR" altLang="en-US" sz="1200">
                <a:solidFill>
                  <a:prstClr val="black"/>
                </a:solidFill>
                <a:latin typeface="Tahoma" pitchFamily="34" charset="0"/>
                <a:cs typeface="Tahoma" pitchFamily="34" charset="0"/>
              </a:rPr>
              <a:t>see also Kroeker et al. (2013, </a:t>
            </a:r>
            <a:r>
              <a:rPr lang="fr-FR" altLang="en-US" sz="1200" i="1">
                <a:solidFill>
                  <a:prstClr val="black"/>
                </a:solidFill>
                <a:latin typeface="Tahoma" pitchFamily="34" charset="0"/>
                <a:cs typeface="Tahoma" pitchFamily="34" charset="0"/>
              </a:rPr>
              <a:t>Glob. Change Biol.</a:t>
            </a:r>
            <a:r>
              <a:rPr lang="fr-FR" altLang="en-US" sz="1200">
                <a:solidFill>
                  <a:prstClr val="black"/>
                </a:solidFill>
                <a:latin typeface="Tahoma" pitchFamily="34" charset="0"/>
                <a:cs typeface="Tahoma" pitchFamily="34" charset="0"/>
              </a:rPr>
              <a:t>)</a:t>
            </a:r>
          </a:p>
        </p:txBody>
      </p:sp>
      <p:pic>
        <p:nvPicPr>
          <p:cNvPr id="307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4063" y="2855913"/>
            <a:ext cx="581183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ZoneTexte 12"/>
          <p:cNvSpPr txBox="1">
            <a:spLocks noChangeArrowheads="1"/>
          </p:cNvSpPr>
          <p:nvPr/>
        </p:nvSpPr>
        <p:spPr bwMode="auto">
          <a:xfrm>
            <a:off x="5567363" y="5545138"/>
            <a:ext cx="3538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defTabSz="457200" eaLnBrk="1" hangingPunct="1"/>
            <a:r>
              <a:rPr lang="fr-FR" altLang="en-US" sz="1200">
                <a:solidFill>
                  <a:prstClr val="black"/>
                </a:solidFill>
                <a:latin typeface="Tahoma" pitchFamily="34" charset="0"/>
                <a:cs typeface="Tahoma" pitchFamily="34" charset="0"/>
              </a:rPr>
              <a:t>Wittmann &amp; Pörtner (2013, </a:t>
            </a:r>
            <a:r>
              <a:rPr lang="fr-FR" altLang="en-US" sz="1200" i="1">
                <a:solidFill>
                  <a:prstClr val="black"/>
                </a:solidFill>
                <a:latin typeface="Tahoma" pitchFamily="34" charset="0"/>
                <a:cs typeface="Tahoma" pitchFamily="34" charset="0"/>
              </a:rPr>
              <a:t>Nature Clim. Change</a:t>
            </a:r>
            <a:r>
              <a:rPr lang="fr-FR" altLang="en-US" sz="1200">
                <a:solidFill>
                  <a:prstClr val="black"/>
                </a:solidFill>
                <a:latin typeface="Tahoma" pitchFamily="34" charset="0"/>
                <a:cs typeface="Tahoma" pitchFamily="34" charset="0"/>
              </a:rPr>
              <a:t>)</a:t>
            </a:r>
          </a:p>
        </p:txBody>
      </p:sp>
      <p:sp>
        <p:nvSpPr>
          <p:cNvPr id="15" name="TextBox 14"/>
          <p:cNvSpPr txBox="1">
            <a:spLocks noChangeArrowheads="1"/>
          </p:cNvSpPr>
          <p:nvPr/>
        </p:nvSpPr>
        <p:spPr bwMode="auto">
          <a:xfrm>
            <a:off x="-258763" y="1481931"/>
            <a:ext cx="3552826"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4650"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marL="660400" indent="-285750" defTabSz="457200" eaLnBrk="1" hangingPunct="1">
              <a:spcBef>
                <a:spcPts val="600"/>
              </a:spcBef>
              <a:spcAft>
                <a:spcPts val="1800"/>
              </a:spcAft>
              <a:buSzPct val="120000"/>
              <a:buFont typeface="Arial" panose="020B0604020202020204" pitchFamily="34" charset="0"/>
              <a:buChar char="•"/>
            </a:pPr>
            <a:r>
              <a:rPr lang="en-US" altLang="en-US" sz="1800" dirty="0">
                <a:solidFill>
                  <a:srgbClr val="000000"/>
                </a:solidFill>
                <a:latin typeface="Tahoma" pitchFamily="34" charset="0"/>
                <a:cs typeface="Tahoma" pitchFamily="34" charset="0"/>
              </a:rPr>
              <a:t>Organisms react differently </a:t>
            </a:r>
          </a:p>
          <a:p>
            <a:pPr marL="660400" indent="-285750" defTabSz="457200" eaLnBrk="1" hangingPunct="1">
              <a:spcBef>
                <a:spcPts val="600"/>
              </a:spcBef>
              <a:spcAft>
                <a:spcPts val="1800"/>
              </a:spcAft>
              <a:buSzPct val="120000"/>
              <a:buFont typeface="Arial" panose="020B0604020202020204" pitchFamily="34" charset="0"/>
              <a:buChar char="•"/>
            </a:pPr>
            <a:r>
              <a:rPr lang="en-US" altLang="en-US" sz="1800" dirty="0">
                <a:solidFill>
                  <a:srgbClr val="000000"/>
                </a:solidFill>
                <a:latin typeface="Tahoma" pitchFamily="34" charset="0"/>
                <a:cs typeface="Tahoma" pitchFamily="34" charset="0"/>
              </a:rPr>
              <a:t>Corals and shell builders decline</a:t>
            </a:r>
          </a:p>
          <a:p>
            <a:pPr marL="660400" indent="-285750" defTabSz="457200" eaLnBrk="1" hangingPunct="1">
              <a:spcBef>
                <a:spcPts val="600"/>
              </a:spcBef>
              <a:spcAft>
                <a:spcPts val="1800"/>
              </a:spcAft>
              <a:buSzPct val="120000"/>
              <a:buFont typeface="Arial" panose="020B0604020202020204" pitchFamily="34" charset="0"/>
              <a:buChar char="•"/>
            </a:pPr>
            <a:r>
              <a:rPr lang="en-US" altLang="en-US" sz="1800" dirty="0" err="1">
                <a:solidFill>
                  <a:srgbClr val="000000"/>
                </a:solidFill>
                <a:latin typeface="Tahoma" pitchFamily="34" charset="0"/>
                <a:cs typeface="Tahoma" pitchFamily="34" charset="0"/>
              </a:rPr>
              <a:t>Seagrasses</a:t>
            </a:r>
            <a:r>
              <a:rPr lang="en-US" altLang="en-US" sz="1800" dirty="0">
                <a:solidFill>
                  <a:srgbClr val="000000"/>
                </a:solidFill>
                <a:latin typeface="Tahoma" pitchFamily="34" charset="0"/>
                <a:cs typeface="Tahoma" pitchFamily="34" charset="0"/>
              </a:rPr>
              <a:t> may increase</a:t>
            </a:r>
          </a:p>
          <a:p>
            <a:pPr marL="660400" indent="-285750" defTabSz="457200" eaLnBrk="1" hangingPunct="1">
              <a:spcBef>
                <a:spcPts val="600"/>
              </a:spcBef>
              <a:spcAft>
                <a:spcPts val="1800"/>
              </a:spcAft>
              <a:buSzPct val="120000"/>
              <a:buFont typeface="Arial" panose="020B0604020202020204" pitchFamily="34" charset="0"/>
              <a:buChar char="•"/>
            </a:pPr>
            <a:r>
              <a:rPr lang="en-US" altLang="en-US" sz="1800" dirty="0">
                <a:solidFill>
                  <a:srgbClr val="000000"/>
                </a:solidFill>
                <a:latin typeface="Tahoma" pitchFamily="34" charset="0"/>
                <a:cs typeface="Tahoma" pitchFamily="34" charset="0"/>
              </a:rPr>
              <a:t>Fish become disoriented </a:t>
            </a:r>
          </a:p>
          <a:p>
            <a:pPr marL="660400" indent="-285750" defTabSz="457200" eaLnBrk="1" hangingPunct="1">
              <a:spcBef>
                <a:spcPts val="600"/>
              </a:spcBef>
              <a:spcAft>
                <a:spcPts val="1800"/>
              </a:spcAft>
              <a:buSzPct val="120000"/>
              <a:buFont typeface="Arial" panose="020B0604020202020204" pitchFamily="34" charset="0"/>
              <a:buChar char="•"/>
            </a:pPr>
            <a:r>
              <a:rPr lang="en-US" altLang="en-US" sz="1800" dirty="0">
                <a:solidFill>
                  <a:srgbClr val="000000"/>
                </a:solidFill>
                <a:latin typeface="Tahoma" pitchFamily="34" charset="0"/>
                <a:cs typeface="Tahoma" pitchFamily="34" charset="0"/>
              </a:rPr>
              <a:t>Prey loss affects predators</a:t>
            </a:r>
          </a:p>
          <a:p>
            <a:pPr marL="660400" indent="-285750" defTabSz="457200" eaLnBrk="1" hangingPunct="1">
              <a:spcBef>
                <a:spcPts val="600"/>
              </a:spcBef>
              <a:spcAft>
                <a:spcPts val="1800"/>
              </a:spcAft>
              <a:buSzPct val="120000"/>
              <a:buFont typeface="Arial" panose="020B0604020202020204" pitchFamily="34" charset="0"/>
              <a:buChar char="•"/>
            </a:pPr>
            <a:r>
              <a:rPr lang="en-US" altLang="en-US" sz="1800" dirty="0">
                <a:solidFill>
                  <a:srgbClr val="000000"/>
                </a:solidFill>
                <a:latin typeface="Tahoma" pitchFamily="34" charset="0"/>
                <a:cs typeface="Tahoma" pitchFamily="34" charset="0"/>
              </a:rPr>
              <a:t>Potential fish catch decline</a:t>
            </a:r>
          </a:p>
        </p:txBody>
      </p:sp>
      <p:sp>
        <p:nvSpPr>
          <p:cNvPr id="30729" name="ZoneTexte 5"/>
          <p:cNvSpPr txBox="1">
            <a:spLocks noChangeArrowheads="1"/>
          </p:cNvSpPr>
          <p:nvPr/>
        </p:nvSpPr>
        <p:spPr bwMode="auto">
          <a:xfrm>
            <a:off x="4297363" y="1296988"/>
            <a:ext cx="4505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defTabSz="457200" eaLnBrk="1" hangingPunct="1"/>
            <a:r>
              <a:rPr lang="fr-FR" altLang="en-US" sz="1800" i="1">
                <a:solidFill>
                  <a:srgbClr val="0000FF"/>
                </a:solidFill>
                <a:latin typeface="Tahoma" pitchFamily="34" charset="0"/>
                <a:cs typeface="Tahoma" pitchFamily="34" charset="0"/>
              </a:rPr>
              <a:t>Synthesis of existing experimental studies</a:t>
            </a:r>
          </a:p>
        </p:txBody>
      </p:sp>
      <p:pic>
        <p:nvPicPr>
          <p:cNvPr id="30730" name="Imag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1325" y="1946275"/>
            <a:ext cx="11334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Imag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8338" y="1933575"/>
            <a:ext cx="117633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Imag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96100" y="1939925"/>
            <a:ext cx="116363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 Box 3"/>
          <p:cNvSpPr txBox="1">
            <a:spLocks noChangeArrowheads="1"/>
          </p:cNvSpPr>
          <p:nvPr/>
        </p:nvSpPr>
        <p:spPr bwMode="auto">
          <a:xfrm>
            <a:off x="5767388" y="1757363"/>
            <a:ext cx="14001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defTabSz="457200" eaLnBrk="1" hangingPunct="1"/>
            <a:r>
              <a:rPr lang="en-US" altLang="en-US" sz="700" i="1">
                <a:solidFill>
                  <a:prstClr val="black"/>
                </a:solidFill>
                <a:ea typeface="ＭＳ Ｐゴシック" pitchFamily="34" charset="-128"/>
              </a:rPr>
              <a:t>Photos: Jean-Louis Teyssié</a:t>
            </a:r>
            <a:r>
              <a:rPr lang="en-US" altLang="en-US" sz="700">
                <a:solidFill>
                  <a:prstClr val="black"/>
                </a:solidFill>
                <a:ea typeface="ＭＳ Ｐゴシック" pitchFamily="34" charset="-128"/>
              </a:rPr>
              <a:t> </a:t>
            </a:r>
            <a:r>
              <a:rPr lang="en-US" altLang="en-US" sz="700">
                <a:solidFill>
                  <a:prstClr val="black"/>
                </a:solidFill>
                <a:ea typeface="ＭＳ Ｐゴシック" pitchFamily="34" charset="-128"/>
                <a:sym typeface="Wingdings" pitchFamily="2" charset="2"/>
              </a:rPr>
              <a:t></a:t>
            </a:r>
            <a:endParaRPr lang="fr-FR" altLang="en-US" sz="700">
              <a:solidFill>
                <a:prstClr val="black"/>
              </a:solidFill>
              <a:ea typeface="ＭＳ Ｐゴシック" pitchFamily="34" charset="-128"/>
            </a:endParaRPr>
          </a:p>
        </p:txBody>
      </p:sp>
      <p:pic>
        <p:nvPicPr>
          <p:cNvPr id="30734" name="Image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1063" y="1924050"/>
            <a:ext cx="1204912"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Text Box 3">
            <a:hlinkClick r:id="rId3"/>
          </p:cNvPr>
          <p:cNvSpPr txBox="1">
            <a:spLocks noChangeArrowheads="1"/>
          </p:cNvSpPr>
          <p:nvPr/>
        </p:nvSpPr>
        <p:spPr bwMode="auto">
          <a:xfrm>
            <a:off x="4652963" y="1747838"/>
            <a:ext cx="10826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defTabSz="457200" eaLnBrk="1" hangingPunct="1"/>
            <a:r>
              <a:rPr lang="en-US" altLang="en-US" sz="700" i="1">
                <a:solidFill>
                  <a:prstClr val="black"/>
                </a:solidFill>
                <a:ea typeface="ＭＳ Ｐゴシック" pitchFamily="34" charset="-128"/>
              </a:rPr>
              <a:t>Photo: Ana Laangova</a:t>
            </a:r>
            <a:r>
              <a:rPr lang="en-US" altLang="en-US" sz="700" i="1">
                <a:solidFill>
                  <a:srgbClr val="0000FF"/>
                </a:solidFill>
                <a:ea typeface="ＭＳ Ｐゴシック" pitchFamily="34" charset="-128"/>
              </a:rPr>
              <a:t>*</a:t>
            </a:r>
            <a:endParaRPr lang="fr-FR" altLang="en-US" sz="700" i="1">
              <a:solidFill>
                <a:srgbClr val="0000FF"/>
              </a:solidFill>
              <a:ea typeface="ＭＳ Ｐゴシック" pitchFamily="34" charset="-128"/>
            </a:endParaRPr>
          </a:p>
        </p:txBody>
      </p:sp>
      <p:sp>
        <p:nvSpPr>
          <p:cNvPr id="30736" name="Text Box 3"/>
          <p:cNvSpPr txBox="1">
            <a:spLocks noChangeArrowheads="1"/>
          </p:cNvSpPr>
          <p:nvPr/>
        </p:nvSpPr>
        <p:spPr bwMode="auto">
          <a:xfrm>
            <a:off x="3538538" y="1747838"/>
            <a:ext cx="9794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defTabSz="457200" eaLnBrk="1" hangingPunct="1"/>
            <a:r>
              <a:rPr lang="en-US" altLang="en-US" sz="700" i="1">
                <a:solidFill>
                  <a:prstClr val="black"/>
                </a:solidFill>
                <a:ea typeface="ＭＳ Ｐゴシック" pitchFamily="34" charset="-128"/>
              </a:rPr>
              <a:t>Photo: J.-L. Teyssié</a:t>
            </a:r>
            <a:endParaRPr lang="fr-FR" altLang="en-US" sz="700">
              <a:solidFill>
                <a:prstClr val="black"/>
              </a:solidFill>
              <a:ea typeface="ＭＳ Ｐゴシック" pitchFamily="34" charset="-128"/>
            </a:endParaRPr>
          </a:p>
        </p:txBody>
      </p:sp>
    </p:spTree>
    <p:extLst>
      <p:ext uri="{BB962C8B-B14F-4D97-AF65-F5344CB8AC3E}">
        <p14:creationId xmlns:p14="http://schemas.microsoft.com/office/powerpoint/2010/main" val="1349682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37804"/>
            <a:ext cx="9036682" cy="7016307"/>
            <a:chOff x="0" y="-575882"/>
            <a:chExt cx="9144000" cy="745705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3579" b="93042" l="10000" r="90000">
                          <a14:foregroundMark x1="50746" y1="45527" x2="50746" y2="45527"/>
                          <a14:foregroundMark x1="54776" y1="24056" x2="54776" y2="24056"/>
                          <a14:foregroundMark x1="52836" y1="12326" x2="52836" y2="12326"/>
                          <a14:foregroundMark x1="41493" y1="19682" x2="41493" y2="19682"/>
                          <a14:foregroundMark x1="59552" y1="20080" x2="59552" y2="20080"/>
                          <a14:foregroundMark x1="47313" y1="21272" x2="47313" y2="21272"/>
                          <a14:foregroundMark x1="60597" y1="52883" x2="60597" y2="52883"/>
                          <a14:foregroundMark x1="40299" y1="52286" x2="40299" y2="52286"/>
                          <a14:foregroundMark x1="45224" y1="69980" x2="45224" y2="69980"/>
                          <a14:foregroundMark x1="54030" y1="71968" x2="54030" y2="71968"/>
                          <a14:foregroundMark x1="43134" y1="87078" x2="43134" y2="87078"/>
                          <a14:foregroundMark x1="59254" y1="88072" x2="59254" y2="88072"/>
                          <a14:foregroundMark x1="49254" y1="11730" x2="49254" y2="11730"/>
                          <a14:foregroundMark x1="73284" y1="74751" x2="73284" y2="74751"/>
                          <a14:foregroundMark x1="72239" y1="66004" x2="72239" y2="66004"/>
                          <a14:foregroundMark x1="73582" y1="58449" x2="73582" y2="58449"/>
                          <a14:foregroundMark x1="51194" y1="89264" x2="51194" y2="89264"/>
                          <a14:foregroundMark x1="49552" y1="87475" x2="49552" y2="87475"/>
                          <a14:foregroundMark x1="49552" y1="85686" x2="49552" y2="85686"/>
                          <a14:foregroundMark x1="54030" y1="90258" x2="54030" y2="90258"/>
                          <a14:foregroundMark x1="55672" y1="90457" x2="55672" y2="90457"/>
                          <a14:foregroundMark x1="60448" y1="89463" x2="60448" y2="89463"/>
                          <a14:foregroundMark x1="61940" y1="89264" x2="61940" y2="89264"/>
                          <a14:foregroundMark x1="60896" y1="86680" x2="60896" y2="86680"/>
                          <a14:foregroundMark x1="63134" y1="87475" x2="63134" y2="87475"/>
                          <a14:foregroundMark x1="65522" y1="88072" x2="65522" y2="88072"/>
                          <a14:foregroundMark x1="44030" y1="90855" x2="44030" y2="90855"/>
                          <a14:foregroundMark x1="40149" y1="90060" x2="40149" y2="90060"/>
                          <a14:foregroundMark x1="38209" y1="89264" x2="38209" y2="89264"/>
                          <a14:foregroundMark x1="35672" y1="88668" x2="35672" y2="88668"/>
                          <a14:foregroundMark x1="37910" y1="87078" x2="37910" y2="87078"/>
                          <a14:foregroundMark x1="34030" y1="88270" x2="34030" y2="88270"/>
                          <a14:foregroundMark x1="32388" y1="88270" x2="32388" y2="88270"/>
                          <a14:foregroundMark x1="52090" y1="90457" x2="52090" y2="90457"/>
                          <a14:foregroundMark x1="63582" y1="89463" x2="63582" y2="89463"/>
                          <a14:foregroundMark x1="49851" y1="90855" x2="49851" y2="90855"/>
                        </a14:backgroundRemoval>
                      </a14:imgEffect>
                    </a14:imgLayer>
                  </a14:imgProps>
                </a:ext>
                <a:ext uri="{28A0092B-C50C-407E-A947-70E740481C1C}">
                  <a14:useLocalDpi xmlns:a14="http://schemas.microsoft.com/office/drawing/2010/main" val="0"/>
                </a:ext>
              </a:extLst>
            </a:blip>
            <a:stretch>
              <a:fillRect/>
            </a:stretch>
          </p:blipFill>
          <p:spPr>
            <a:xfrm>
              <a:off x="0" y="424424"/>
              <a:ext cx="9144000" cy="6456748"/>
            </a:xfrm>
            <a:prstGeom prst="rect">
              <a:avLst/>
            </a:prstGeom>
            <a:noFill/>
          </p:spPr>
        </p:pic>
        <p:sp>
          <p:nvSpPr>
            <p:cNvPr id="20" name="TextBox 19"/>
            <p:cNvSpPr txBox="1"/>
            <p:nvPr/>
          </p:nvSpPr>
          <p:spPr>
            <a:xfrm>
              <a:off x="0" y="-575882"/>
              <a:ext cx="8743767" cy="752354"/>
            </a:xfrm>
            <a:prstGeom prst="rect">
              <a:avLst/>
            </a:prstGeom>
            <a:noFill/>
          </p:spPr>
          <p:txBody>
            <a:bodyPr wrap="square" rtlCol="0">
              <a:spAutoFit/>
            </a:bodyPr>
            <a:lstStyle/>
            <a:p>
              <a:pPr algn="ctr" fontAlgn="auto">
                <a:spcBef>
                  <a:spcPts val="0"/>
                </a:spcBef>
                <a:spcAft>
                  <a:spcPts val="0"/>
                </a:spcAft>
              </a:pPr>
              <a:r>
                <a:rPr lang="en-GB" sz="4000" b="1" dirty="0">
                  <a:solidFill>
                    <a:prstClr val="white"/>
                  </a:solidFill>
                  <a:latin typeface="Calibri"/>
                </a:rPr>
                <a:t>If you or I were a marine organism </a:t>
              </a:r>
            </a:p>
          </p:txBody>
        </p:sp>
        <p:sp>
          <p:nvSpPr>
            <p:cNvPr id="7" name="TextBox 6"/>
            <p:cNvSpPr txBox="1"/>
            <p:nvPr/>
          </p:nvSpPr>
          <p:spPr>
            <a:xfrm>
              <a:off x="374706" y="48247"/>
              <a:ext cx="8743767" cy="752354"/>
            </a:xfrm>
            <a:prstGeom prst="rect">
              <a:avLst/>
            </a:prstGeom>
            <a:noFill/>
          </p:spPr>
          <p:txBody>
            <a:bodyPr wrap="square" rtlCol="0">
              <a:spAutoFit/>
            </a:bodyPr>
            <a:lstStyle/>
            <a:p>
              <a:pPr algn="r" fontAlgn="auto">
                <a:spcBef>
                  <a:spcPts val="0"/>
                </a:spcBef>
                <a:spcAft>
                  <a:spcPts val="0"/>
                </a:spcAft>
              </a:pPr>
              <a:r>
                <a:rPr lang="en-GB" sz="4000" b="1" dirty="0">
                  <a:solidFill>
                    <a:prstClr val="white"/>
                  </a:solidFill>
                  <a:latin typeface="Calibri"/>
                </a:rPr>
                <a:t>in a high CO</a:t>
              </a:r>
              <a:r>
                <a:rPr lang="en-GB" sz="4000" b="1" baseline="-25000" dirty="0">
                  <a:solidFill>
                    <a:prstClr val="white"/>
                  </a:solidFill>
                  <a:latin typeface="Calibri"/>
                </a:rPr>
                <a:t>2</a:t>
              </a:r>
              <a:r>
                <a:rPr lang="en-GB" sz="4000" b="1" dirty="0">
                  <a:solidFill>
                    <a:prstClr val="white"/>
                  </a:solidFill>
                  <a:latin typeface="Calibri"/>
                </a:rPr>
                <a:t> world?</a:t>
              </a:r>
            </a:p>
          </p:txBody>
        </p:sp>
      </p:grpSp>
      <p:pic>
        <p:nvPicPr>
          <p:cNvPr id="5" name="Picture 4" descr="OA-ICC_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lum/>
              </a:blip>
              <a:stretch>
                <a:fillRect/>
              </a:stretch>
            </p:blipFill>
          </mc:Choice>
          <mc:Fallback>
            <p:blipFill>
              <a:blip r:embed="rId6">
                <a:alphaModFix/>
                <a:lum/>
              </a:blip>
              <a:stretch>
                <a:fillRect/>
              </a:stretch>
            </p:blipFill>
          </mc:Fallback>
        </mc:AlternateContent>
        <p:spPr>
          <a:xfrm>
            <a:off x="7331078" y="5733256"/>
            <a:ext cx="1705604" cy="908419"/>
          </a:xfrm>
          <a:prstGeom prst="rect">
            <a:avLst/>
          </a:prstGeom>
        </p:spPr>
      </p:pic>
    </p:spTree>
    <p:extLst>
      <p:ext uri="{BB962C8B-B14F-4D97-AF65-F5344CB8AC3E}">
        <p14:creationId xmlns:p14="http://schemas.microsoft.com/office/powerpoint/2010/main" val="301726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99792" y="2276872"/>
            <a:ext cx="3867867" cy="4109070"/>
          </a:xfrm>
          <a:prstGeom prst="rect">
            <a:avLst/>
          </a:prstGeom>
        </p:spPr>
      </p:pic>
      <p:sp>
        <p:nvSpPr>
          <p:cNvPr id="6" name="TextBox 5"/>
          <p:cNvSpPr txBox="1"/>
          <p:nvPr/>
        </p:nvSpPr>
        <p:spPr>
          <a:xfrm>
            <a:off x="395536" y="707212"/>
            <a:ext cx="5544616" cy="1569660"/>
          </a:xfrm>
          <a:prstGeom prst="rect">
            <a:avLst/>
          </a:prstGeom>
          <a:noFill/>
        </p:spPr>
        <p:txBody>
          <a:bodyPr wrap="square" rtlCol="0">
            <a:spAutoFit/>
          </a:bodyPr>
          <a:lstStyle/>
          <a:p>
            <a:pPr fontAlgn="auto">
              <a:spcBef>
                <a:spcPts val="0"/>
              </a:spcBef>
              <a:spcAft>
                <a:spcPts val="0"/>
              </a:spcAft>
            </a:pPr>
            <a:r>
              <a:rPr lang="en-GB" sz="4000" b="1" dirty="0">
                <a:solidFill>
                  <a:srgbClr val="FFC000"/>
                </a:solidFill>
                <a:latin typeface="Calibri"/>
              </a:rPr>
              <a:t>Early stages of life   </a:t>
            </a:r>
            <a:r>
              <a:rPr lang="en-GB" sz="9600" b="1" dirty="0">
                <a:solidFill>
                  <a:prstClr val="white"/>
                </a:solidFill>
                <a:latin typeface="Calibri"/>
              </a:rPr>
              <a:t>?</a:t>
            </a:r>
          </a:p>
        </p:txBody>
      </p:sp>
      <p:pic>
        <p:nvPicPr>
          <p:cNvPr id="7" name="Picture 6" descr="OA-ICC_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lum/>
              </a:blip>
              <a:stretch>
                <a:fillRect/>
              </a:stretch>
            </p:blipFill>
          </mc:Choice>
          <mc:Fallback>
            <p:blipFill>
              <a:blip r:embed="rId6">
                <a:alphaModFix/>
                <a:lum/>
              </a:blip>
              <a:stretch>
                <a:fillRect/>
              </a:stretch>
            </p:blipFill>
          </mc:Fallback>
        </mc:AlternateContent>
        <p:spPr>
          <a:xfrm>
            <a:off x="179512" y="142376"/>
            <a:ext cx="1705604" cy="908419"/>
          </a:xfrm>
          <a:prstGeom prst="rect">
            <a:avLst/>
          </a:prstGeom>
        </p:spPr>
      </p:pic>
    </p:spTree>
    <p:extLst>
      <p:ext uri="{BB962C8B-B14F-4D97-AF65-F5344CB8AC3E}">
        <p14:creationId xmlns:p14="http://schemas.microsoft.com/office/powerpoint/2010/main" val="112011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93208" l="8134" r="72249">
                        <a14:foregroundMark x1="37919" y1="18302" x2="37919" y2="18302"/>
                        <a14:foregroundMark x1="37440" y1="15660" x2="37440" y2="15660"/>
                        <a14:foregroundMark x1="42703" y1="18113" x2="42703" y2="18113"/>
                        <a14:foregroundMark x1="51196" y1="18302" x2="51196" y2="18302"/>
                        <a14:foregroundMark x1="54306" y1="16226" x2="54306" y2="16226"/>
                        <a14:foregroundMark x1="57057" y1="14528" x2="57057" y2="14528"/>
                        <a14:foregroundMark x1="57297" y1="20943" x2="57297" y2="20943"/>
                        <a14:foregroundMark x1="28589" y1="16981" x2="28589" y2="16981"/>
                        <a14:foregroundMark x1="24880" y1="15660" x2="24880" y2="15660"/>
                        <a14:foregroundMark x1="19498" y1="16981" x2="19498" y2="16981"/>
                        <a14:foregroundMark x1="20215" y1="13962" x2="20215" y2="13962"/>
                        <a14:foregroundMark x1="50718" y1="83585" x2="50718" y2="83585"/>
                        <a14:foregroundMark x1="48923" y1="82830" x2="48923" y2="82830"/>
                        <a14:foregroundMark x1="49641" y1="85094" x2="49641" y2="85094"/>
                        <a14:foregroundMark x1="52751" y1="83019" x2="52751" y2="83019"/>
                        <a14:foregroundMark x1="45335" y1="86226" x2="45335" y2="86226"/>
                        <a14:foregroundMark x1="48445" y1="85283" x2="48445" y2="85283"/>
                        <a14:foregroundMark x1="43660" y1="85472" x2="43660" y2="85472"/>
                        <a14:foregroundMark x1="41627" y1="85660" x2="41627" y2="85660"/>
                        <a14:foregroundMark x1="40670" y1="85660" x2="40670" y2="85660"/>
                        <a14:foregroundMark x1="38876" y1="84717" x2="38876" y2="84717"/>
                        <a14:foregroundMark x1="40550" y1="84151" x2="40550" y2="84151"/>
                        <a14:foregroundMark x1="34450" y1="86038" x2="34450" y2="86038"/>
                        <a14:foregroundMark x1="32536" y1="86604" x2="32536" y2="86604"/>
                        <a14:foregroundMark x1="35526" y1="86604" x2="35526" y2="86604"/>
                        <a14:foregroundMark x1="31579" y1="85283" x2="31579" y2="85283"/>
                        <a14:foregroundMark x1="30144" y1="85094" x2="29545" y2="85094"/>
                        <a14:foregroundMark x1="28230" y1="85094" x2="28230" y2="85094"/>
                        <a14:foregroundMark x1="27273" y1="84717" x2="27273" y2="84717"/>
                        <a14:foregroundMark x1="26555" y1="83774" x2="27033" y2="83585"/>
                        <a14:foregroundMark x1="28469" y1="82830" x2="28469" y2="82830"/>
                        <a14:foregroundMark x1="31100" y1="81887" x2="31100" y2="81887"/>
                        <a14:foregroundMark x1="32177" y1="80755" x2="32177" y2="80755"/>
                        <a14:foregroundMark x1="46651" y1="86226" x2="46651" y2="86226"/>
                        <a14:foregroundMark x1="36603" y1="86038" x2="36603" y2="86038"/>
                        <a14:foregroundMark x1="39593" y1="17736" x2="39593" y2="17736"/>
                        <a14:foregroundMark x1="42823" y1="15283" x2="42823" y2="15283"/>
                        <a14:foregroundMark x1="54067" y1="18491" x2="54067" y2="18491"/>
                        <a14:foregroundMark x1="57536" y1="18302" x2="57536" y2="18302"/>
                        <a14:foregroundMark x1="56459" y1="22830" x2="56459" y2="22830"/>
                        <a14:foregroundMark x1="53230" y1="20755" x2="53230" y2="20755"/>
                        <a14:foregroundMark x1="50598" y1="16038" x2="50598" y2="16038"/>
                        <a14:foregroundMark x1="25120" y1="20755" x2="25120" y2="20755"/>
                      </a14:backgroundRemoval>
                    </a14:imgEffect>
                  </a14:imgLayer>
                </a14:imgProps>
              </a:ext>
              <a:ext uri="{28A0092B-C50C-407E-A947-70E740481C1C}">
                <a14:useLocalDpi xmlns:a14="http://schemas.microsoft.com/office/drawing/2010/main" val="0"/>
              </a:ext>
            </a:extLst>
          </a:blip>
          <a:srcRect r="19782" b="5096"/>
          <a:stretch/>
        </p:blipFill>
        <p:spPr>
          <a:xfrm>
            <a:off x="-235539" y="666578"/>
            <a:ext cx="9130950" cy="6575593"/>
          </a:xfrm>
          <a:prstGeom prst="rect">
            <a:avLst/>
          </a:prstGeom>
        </p:spPr>
      </p:pic>
      <p:grpSp>
        <p:nvGrpSpPr>
          <p:cNvPr id="17" name="Group 16"/>
          <p:cNvGrpSpPr/>
          <p:nvPr/>
        </p:nvGrpSpPr>
        <p:grpSpPr>
          <a:xfrm>
            <a:off x="266480" y="2645163"/>
            <a:ext cx="3225400" cy="3017370"/>
            <a:chOff x="266480" y="2645163"/>
            <a:chExt cx="3225400" cy="3017370"/>
          </a:xfrm>
        </p:grpSpPr>
        <p:sp>
          <p:nvSpPr>
            <p:cNvPr id="10" name="TextBox 9"/>
            <p:cNvSpPr txBox="1"/>
            <p:nvPr/>
          </p:nvSpPr>
          <p:spPr>
            <a:xfrm>
              <a:off x="266480" y="3723541"/>
              <a:ext cx="2763418" cy="1938992"/>
            </a:xfrm>
            <a:prstGeom prst="rect">
              <a:avLst/>
            </a:prstGeom>
            <a:noFill/>
          </p:spPr>
          <p:txBody>
            <a:bodyPr wrap="square" rtlCol="0">
              <a:spAutoFit/>
            </a:bodyPr>
            <a:lstStyle/>
            <a:p>
              <a:pPr algn="ctr" fontAlgn="auto">
                <a:spcBef>
                  <a:spcPts val="0"/>
                </a:spcBef>
                <a:spcAft>
                  <a:spcPts val="0"/>
                </a:spcAft>
              </a:pPr>
              <a:r>
                <a:rPr lang="en-GB" sz="4000" b="1" dirty="0">
                  <a:solidFill>
                    <a:srgbClr val="FFC000"/>
                  </a:solidFill>
                  <a:latin typeface="Calibri"/>
                </a:rPr>
                <a:t>Impaired sensory capacity</a:t>
              </a:r>
            </a:p>
          </p:txBody>
        </p:sp>
        <p:cxnSp>
          <p:nvCxnSpPr>
            <p:cNvPr id="12" name="Straight Arrow Connector 11"/>
            <p:cNvCxnSpPr>
              <a:stCxn id="10" idx="0"/>
            </p:cNvCxnSpPr>
            <p:nvPr/>
          </p:nvCxnSpPr>
          <p:spPr>
            <a:xfrm flipV="1">
              <a:off x="1648189" y="2645163"/>
              <a:ext cx="1843691" cy="107837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pic>
        <p:nvPicPr>
          <p:cNvPr id="11" name="Picture 10" descr="OA-ICC_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lum/>
              </a:blip>
              <a:stretch>
                <a:fillRect/>
              </a:stretch>
            </p:blipFill>
          </mc:Choice>
          <mc:Fallback>
            <p:blipFill>
              <a:blip r:embed="rId6">
                <a:alphaModFix/>
                <a:lum/>
              </a:blip>
              <a:stretch>
                <a:fillRect/>
              </a:stretch>
            </p:blipFill>
          </mc:Fallback>
        </mc:AlternateContent>
        <p:spPr>
          <a:xfrm>
            <a:off x="107504" y="0"/>
            <a:ext cx="1705604" cy="908419"/>
          </a:xfrm>
          <a:prstGeom prst="rect">
            <a:avLst/>
          </a:prstGeom>
        </p:spPr>
      </p:pic>
    </p:spTree>
    <p:extLst>
      <p:ext uri="{BB962C8B-B14F-4D97-AF65-F5344CB8AC3E}">
        <p14:creationId xmlns:p14="http://schemas.microsoft.com/office/powerpoint/2010/main" val="314996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07" b="97246" l="1918" r="94795">
                        <a14:foregroundMark x1="77808" y1="17373" x2="77808" y2="17373"/>
                        <a14:foregroundMark x1="84110" y1="16737" x2="84110" y2="16737"/>
                        <a14:foregroundMark x1="92329" y1="17373" x2="92329" y2="17373"/>
                        <a14:foregroundMark x1="24110" y1="17373" x2="24110" y2="17373"/>
                        <a14:foregroundMark x1="15890" y1="16949" x2="15890" y2="16949"/>
                        <a14:foregroundMark x1="5205" y1="16737" x2="5205" y2="16737"/>
                        <a14:foregroundMark x1="51781" y1="92797" x2="51781" y2="92797"/>
                        <a14:foregroundMark x1="51781" y1="90254" x2="51781" y2="90254"/>
                        <a14:foregroundMark x1="54521" y1="92373" x2="55890" y2="93220"/>
                        <a14:foregroundMark x1="58082" y1="93856" x2="58082" y2="93856"/>
                        <a14:foregroundMark x1="58630" y1="92797" x2="58630" y2="92797"/>
                        <a14:foregroundMark x1="44932" y1="92797" x2="44932" y2="92797"/>
                        <a14:foregroundMark x1="41918" y1="93432" x2="41918" y2="93432"/>
                        <a14:foregroundMark x1="40548" y1="93856" x2="40548" y2="93856"/>
                        <a14:foregroundMark x1="37808" y1="94068" x2="37808" y2="94068"/>
                        <a14:foregroundMark x1="35616" y1="94492" x2="35616" y2="94492"/>
                        <a14:foregroundMark x1="32877" y1="94492" x2="32877" y2="94492"/>
                        <a14:foregroundMark x1="27945" y1="93220" x2="27945" y2="93220"/>
                        <a14:foregroundMark x1="25479" y1="92161" x2="25479" y2="92161"/>
                        <a14:foregroundMark x1="23288" y1="91102" x2="23288" y2="91102"/>
                        <a14:foregroundMark x1="30959" y1="90678" x2="30959" y2="90678"/>
                        <a14:foregroundMark x1="32329" y1="92797" x2="32329" y2="92797"/>
                        <a14:foregroundMark x1="30137" y1="92797" x2="30137" y2="92797"/>
                        <a14:foregroundMark x1="26849" y1="91314" x2="26849" y2="91314"/>
                        <a14:foregroundMark x1="26849" y1="91102" x2="26849" y2="91102"/>
                        <a14:foregroundMark x1="21370" y1="90678" x2="21370" y2="90678"/>
                        <a14:foregroundMark x1="64110" y1="94492" x2="64110" y2="94492"/>
                        <a14:foregroundMark x1="59178" y1="94068" x2="60822" y2="94068"/>
                        <a14:foregroundMark x1="67671" y1="94068" x2="67671" y2="94068"/>
                        <a14:foregroundMark x1="72329" y1="94068" x2="72329" y2="94068"/>
                        <a14:foregroundMark x1="75068" y1="92161" x2="75068" y2="92161"/>
                        <a14:foregroundMark x1="72603" y1="90678" x2="72603" y2="90678"/>
                        <a14:foregroundMark x1="72603" y1="90042" x2="72603" y2="90042"/>
                        <a14:foregroundMark x1="77808" y1="89619" x2="77808" y2="89619"/>
                        <a14:foregroundMark x1="80822" y1="90678" x2="80822" y2="90678"/>
                        <a14:foregroundMark x1="80548" y1="91314" x2="77808" y2="91737"/>
                        <a14:foregroundMark x1="76438" y1="91737" x2="76438" y2="91737"/>
                        <a14:foregroundMark x1="84932" y1="17797" x2="84932" y2="17797"/>
                        <a14:foregroundMark x1="90959" y1="14195" x2="90959" y2="14195"/>
                        <a14:foregroundMark x1="30959" y1="91102" x2="30959" y2="91102"/>
                      </a14:backgroundRemoval>
                    </a14:imgEffect>
                  </a14:imgLayer>
                </a14:imgProps>
              </a:ext>
              <a:ext uri="{28A0092B-C50C-407E-A947-70E740481C1C}">
                <a14:useLocalDpi xmlns:a14="http://schemas.microsoft.com/office/drawing/2010/main" val="0"/>
              </a:ext>
            </a:extLst>
          </a:blip>
          <a:srcRect/>
          <a:stretch>
            <a:fillRect/>
          </a:stretch>
        </p:blipFill>
        <p:spPr bwMode="auto">
          <a:xfrm>
            <a:off x="2072958" y="1269747"/>
            <a:ext cx="4231994"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4206847" y="773366"/>
            <a:ext cx="4829649" cy="807166"/>
            <a:chOff x="4182576" y="349091"/>
            <a:chExt cx="4829649" cy="807166"/>
          </a:xfrm>
        </p:grpSpPr>
        <p:sp>
          <p:nvSpPr>
            <p:cNvPr id="4" name="TextBox 3"/>
            <p:cNvSpPr txBox="1"/>
            <p:nvPr/>
          </p:nvSpPr>
          <p:spPr>
            <a:xfrm>
              <a:off x="4182576" y="349091"/>
              <a:ext cx="839364" cy="707886"/>
            </a:xfrm>
            <a:prstGeom prst="rect">
              <a:avLst/>
            </a:prstGeom>
            <a:noFill/>
          </p:spPr>
          <p:txBody>
            <a:bodyPr wrap="square" rtlCol="0">
              <a:spAutoFit/>
            </a:bodyPr>
            <a:lstStyle/>
            <a:p>
              <a:pPr fontAlgn="auto">
                <a:spcBef>
                  <a:spcPts val="0"/>
                </a:spcBef>
                <a:spcAft>
                  <a:spcPts val="0"/>
                </a:spcAft>
              </a:pPr>
              <a:r>
                <a:rPr lang="en-GB" sz="4000" b="1" dirty="0">
                  <a:solidFill>
                    <a:prstClr val="black"/>
                  </a:solidFill>
                  <a:latin typeface="Calibri"/>
                </a:rPr>
                <a:t>?</a:t>
              </a:r>
            </a:p>
          </p:txBody>
        </p:sp>
        <p:sp>
          <p:nvSpPr>
            <p:cNvPr id="5" name="TextBox 4"/>
            <p:cNvSpPr txBox="1"/>
            <p:nvPr/>
          </p:nvSpPr>
          <p:spPr>
            <a:xfrm>
              <a:off x="6419937" y="386816"/>
              <a:ext cx="2592288" cy="769441"/>
            </a:xfrm>
            <a:prstGeom prst="rect">
              <a:avLst/>
            </a:prstGeom>
            <a:noFill/>
          </p:spPr>
          <p:txBody>
            <a:bodyPr wrap="square" rtlCol="0">
              <a:spAutoFit/>
            </a:bodyPr>
            <a:lstStyle/>
            <a:p>
              <a:pPr fontAlgn="auto">
                <a:spcBef>
                  <a:spcPts val="0"/>
                </a:spcBef>
                <a:spcAft>
                  <a:spcPts val="0"/>
                </a:spcAft>
              </a:pPr>
              <a:r>
                <a:rPr lang="en-GB" sz="4400" b="1" dirty="0">
                  <a:solidFill>
                    <a:srgbClr val="FFC000"/>
                  </a:solidFill>
                  <a:latin typeface="Calibri"/>
                </a:rPr>
                <a:t>Behaviour</a:t>
              </a:r>
            </a:p>
          </p:txBody>
        </p:sp>
        <p:cxnSp>
          <p:nvCxnSpPr>
            <p:cNvPr id="8" name="Straight Arrow Connector 7"/>
            <p:cNvCxnSpPr/>
            <p:nvPr/>
          </p:nvCxnSpPr>
          <p:spPr>
            <a:xfrm flipH="1">
              <a:off x="4812756" y="748454"/>
              <a:ext cx="146792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1" name="Group 10"/>
          <p:cNvGrpSpPr/>
          <p:nvPr/>
        </p:nvGrpSpPr>
        <p:grpSpPr>
          <a:xfrm>
            <a:off x="276609" y="2845163"/>
            <a:ext cx="2879502" cy="2098875"/>
            <a:chOff x="251520" y="2015365"/>
            <a:chExt cx="2879502" cy="2098875"/>
          </a:xfrm>
        </p:grpSpPr>
        <p:sp>
          <p:nvSpPr>
            <p:cNvPr id="12" name="TextBox 11"/>
            <p:cNvSpPr txBox="1"/>
            <p:nvPr/>
          </p:nvSpPr>
          <p:spPr>
            <a:xfrm>
              <a:off x="251520" y="3283243"/>
              <a:ext cx="2763418" cy="830997"/>
            </a:xfrm>
            <a:prstGeom prst="rect">
              <a:avLst/>
            </a:prstGeom>
            <a:noFill/>
          </p:spPr>
          <p:txBody>
            <a:bodyPr wrap="square" rtlCol="0">
              <a:spAutoFit/>
            </a:bodyPr>
            <a:lstStyle/>
            <a:p>
              <a:pPr algn="ctr" fontAlgn="auto">
                <a:spcBef>
                  <a:spcPts val="0"/>
                </a:spcBef>
                <a:spcAft>
                  <a:spcPts val="0"/>
                </a:spcAft>
              </a:pPr>
              <a:r>
                <a:rPr lang="en-GB" b="1" dirty="0">
                  <a:solidFill>
                    <a:prstClr val="white"/>
                  </a:solidFill>
                  <a:latin typeface="Calibri"/>
                </a:rPr>
                <a:t>Impaired </a:t>
              </a:r>
            </a:p>
            <a:p>
              <a:pPr algn="ctr" fontAlgn="auto">
                <a:spcBef>
                  <a:spcPts val="0"/>
                </a:spcBef>
                <a:spcAft>
                  <a:spcPts val="0"/>
                </a:spcAft>
              </a:pPr>
              <a:r>
                <a:rPr lang="en-GB" b="1" dirty="0">
                  <a:solidFill>
                    <a:prstClr val="white"/>
                  </a:solidFill>
                  <a:latin typeface="Calibri"/>
                </a:rPr>
                <a:t>sensory capacity </a:t>
              </a:r>
            </a:p>
          </p:txBody>
        </p:sp>
        <p:cxnSp>
          <p:nvCxnSpPr>
            <p:cNvPr id="13" name="Straight Arrow Connector 12"/>
            <p:cNvCxnSpPr>
              <a:stCxn id="12" idx="0"/>
            </p:cNvCxnSpPr>
            <p:nvPr/>
          </p:nvCxnSpPr>
          <p:spPr>
            <a:xfrm flipV="1">
              <a:off x="1633229" y="2015365"/>
              <a:ext cx="1497793" cy="126787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pic>
        <p:nvPicPr>
          <p:cNvPr id="14" name="Picture 13" descr="OA-ICC_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lum/>
              </a:blip>
              <a:stretch>
                <a:fillRect/>
              </a:stretch>
            </p:blipFill>
          </mc:Choice>
          <mc:Fallback>
            <p:blipFill>
              <a:blip r:embed="rId6">
                <a:alphaModFix/>
                <a:lum/>
              </a:blip>
              <a:stretch>
                <a:fillRect/>
              </a:stretch>
            </p:blipFill>
          </mc:Fallback>
        </mc:AlternateContent>
        <p:spPr>
          <a:xfrm>
            <a:off x="213030" y="163098"/>
            <a:ext cx="1705604" cy="908419"/>
          </a:xfrm>
          <a:prstGeom prst="rect">
            <a:avLst/>
          </a:prstGeom>
        </p:spPr>
      </p:pic>
    </p:spTree>
    <p:extLst>
      <p:ext uri="{BB962C8B-B14F-4D97-AF65-F5344CB8AC3E}">
        <p14:creationId xmlns:p14="http://schemas.microsoft.com/office/powerpoint/2010/main" val="30396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27"/>
                                        </p:tgtEl>
                                        <p:attrNameLst>
                                          <p:attrName>r</p:attrName>
                                        </p:attrNameLst>
                                      </p:cBhvr>
                                    </p:animRot>
                                    <p:animRot by="-240000">
                                      <p:cBhvr>
                                        <p:cTn id="7" dur="200" fill="hold">
                                          <p:stCondLst>
                                            <p:cond delay="200"/>
                                          </p:stCondLst>
                                        </p:cTn>
                                        <p:tgtEl>
                                          <p:spTgt spid="1027"/>
                                        </p:tgtEl>
                                        <p:attrNameLst>
                                          <p:attrName>r</p:attrName>
                                        </p:attrNameLst>
                                      </p:cBhvr>
                                    </p:animRot>
                                    <p:animRot by="240000">
                                      <p:cBhvr>
                                        <p:cTn id="8" dur="200" fill="hold">
                                          <p:stCondLst>
                                            <p:cond delay="400"/>
                                          </p:stCondLst>
                                        </p:cTn>
                                        <p:tgtEl>
                                          <p:spTgt spid="1027"/>
                                        </p:tgtEl>
                                        <p:attrNameLst>
                                          <p:attrName>r</p:attrName>
                                        </p:attrNameLst>
                                      </p:cBhvr>
                                    </p:animRot>
                                    <p:animRot by="-240000">
                                      <p:cBhvr>
                                        <p:cTn id="9" dur="200" fill="hold">
                                          <p:stCondLst>
                                            <p:cond delay="600"/>
                                          </p:stCondLst>
                                        </p:cTn>
                                        <p:tgtEl>
                                          <p:spTgt spid="1027"/>
                                        </p:tgtEl>
                                        <p:attrNameLst>
                                          <p:attrName>r</p:attrName>
                                        </p:attrNameLst>
                                      </p:cBhvr>
                                    </p:animRot>
                                    <p:animRot by="120000">
                                      <p:cBhvr>
                                        <p:cTn id="10" dur="200" fill="hold">
                                          <p:stCondLst>
                                            <p:cond delay="800"/>
                                          </p:stCondLst>
                                        </p:cTn>
                                        <p:tgtEl>
                                          <p:spTgt spid="10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07" b="97246" l="1918" r="94795">
                        <a14:foregroundMark x1="77808" y1="17373" x2="77808" y2="17373"/>
                        <a14:foregroundMark x1="84110" y1="16737" x2="84110" y2="16737"/>
                        <a14:foregroundMark x1="92329" y1="17373" x2="92329" y2="17373"/>
                        <a14:foregroundMark x1="24110" y1="17373" x2="24110" y2="17373"/>
                        <a14:foregroundMark x1="15890" y1="16949" x2="15890" y2="16949"/>
                        <a14:foregroundMark x1="5205" y1="16737" x2="5205" y2="16737"/>
                        <a14:foregroundMark x1="51781" y1="92797" x2="51781" y2="92797"/>
                        <a14:foregroundMark x1="51781" y1="90254" x2="51781" y2="90254"/>
                        <a14:foregroundMark x1="54521" y1="92373" x2="55890" y2="93220"/>
                        <a14:foregroundMark x1="58082" y1="93856" x2="58082" y2="93856"/>
                        <a14:foregroundMark x1="58630" y1="92797" x2="58630" y2="92797"/>
                        <a14:foregroundMark x1="44932" y1="92797" x2="44932" y2="92797"/>
                        <a14:foregroundMark x1="41918" y1="93432" x2="41918" y2="93432"/>
                        <a14:foregroundMark x1="40548" y1="93856" x2="40548" y2="93856"/>
                        <a14:foregroundMark x1="37808" y1="94068" x2="37808" y2="94068"/>
                        <a14:foregroundMark x1="35616" y1="94492" x2="35616" y2="94492"/>
                        <a14:foregroundMark x1="32877" y1="94492" x2="32877" y2="94492"/>
                        <a14:foregroundMark x1="27945" y1="93220" x2="27945" y2="93220"/>
                        <a14:foregroundMark x1="25479" y1="92161" x2="25479" y2="92161"/>
                        <a14:foregroundMark x1="23288" y1="91102" x2="23288" y2="91102"/>
                        <a14:foregroundMark x1="30959" y1="90678" x2="30959" y2="90678"/>
                        <a14:foregroundMark x1="32329" y1="92797" x2="32329" y2="92797"/>
                        <a14:foregroundMark x1="30137" y1="92797" x2="30137" y2="92797"/>
                        <a14:foregroundMark x1="26849" y1="91314" x2="26849" y2="91314"/>
                        <a14:foregroundMark x1="26849" y1="91102" x2="26849" y2="91102"/>
                        <a14:foregroundMark x1="21370" y1="90678" x2="21370" y2="90678"/>
                        <a14:foregroundMark x1="64110" y1="94492" x2="64110" y2="94492"/>
                        <a14:foregroundMark x1="59178" y1="94068" x2="60822" y2="94068"/>
                        <a14:foregroundMark x1="67671" y1="94068" x2="67671" y2="94068"/>
                        <a14:foregroundMark x1="72329" y1="94068" x2="72329" y2="94068"/>
                        <a14:foregroundMark x1="75068" y1="92161" x2="75068" y2="92161"/>
                        <a14:foregroundMark x1="72603" y1="90678" x2="72603" y2="90678"/>
                        <a14:foregroundMark x1="72603" y1="90042" x2="72603" y2="90042"/>
                        <a14:foregroundMark x1="77808" y1="89619" x2="77808" y2="89619"/>
                        <a14:foregroundMark x1="80822" y1="90678" x2="80822" y2="90678"/>
                        <a14:foregroundMark x1="80548" y1="91314" x2="77808" y2="91737"/>
                        <a14:foregroundMark x1="76438" y1="91737" x2="76438" y2="91737"/>
                        <a14:foregroundMark x1="84932" y1="17797" x2="84932" y2="17797"/>
                        <a14:foregroundMark x1="90959" y1="14195" x2="90959" y2="14195"/>
                        <a14:foregroundMark x1="30959" y1="91102" x2="30959" y2="91102"/>
                      </a14:backgroundRemoval>
                    </a14:imgEffect>
                  </a14:imgLayer>
                </a14:imgProps>
              </a:ext>
              <a:ext uri="{28A0092B-C50C-407E-A947-70E740481C1C}">
                <a14:useLocalDpi xmlns:a14="http://schemas.microsoft.com/office/drawing/2010/main" val="0"/>
              </a:ext>
            </a:extLst>
          </a:blip>
          <a:srcRect/>
          <a:stretch>
            <a:fillRect/>
          </a:stretch>
        </p:blipFill>
        <p:spPr bwMode="auto">
          <a:xfrm>
            <a:off x="2072958" y="1269747"/>
            <a:ext cx="4231994"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4206847" y="773366"/>
            <a:ext cx="4362950" cy="707886"/>
            <a:chOff x="4182576" y="349091"/>
            <a:chExt cx="4362950" cy="707886"/>
          </a:xfrm>
        </p:grpSpPr>
        <p:sp>
          <p:nvSpPr>
            <p:cNvPr id="4" name="TextBox 3"/>
            <p:cNvSpPr txBox="1"/>
            <p:nvPr/>
          </p:nvSpPr>
          <p:spPr>
            <a:xfrm>
              <a:off x="4182576" y="349091"/>
              <a:ext cx="839364" cy="707886"/>
            </a:xfrm>
            <a:prstGeom prst="rect">
              <a:avLst/>
            </a:prstGeom>
            <a:noFill/>
          </p:spPr>
          <p:txBody>
            <a:bodyPr wrap="square" rtlCol="0">
              <a:spAutoFit/>
            </a:bodyPr>
            <a:lstStyle/>
            <a:p>
              <a:pPr fontAlgn="auto">
                <a:spcBef>
                  <a:spcPts val="0"/>
                </a:spcBef>
                <a:spcAft>
                  <a:spcPts val="0"/>
                </a:spcAft>
              </a:pPr>
              <a:r>
                <a:rPr lang="en-GB" sz="4000" b="1" dirty="0">
                  <a:solidFill>
                    <a:prstClr val="black"/>
                  </a:solidFill>
                  <a:latin typeface="Calibri"/>
                </a:rPr>
                <a:t>?</a:t>
              </a:r>
            </a:p>
          </p:txBody>
        </p:sp>
        <p:sp>
          <p:nvSpPr>
            <p:cNvPr id="5" name="TextBox 4"/>
            <p:cNvSpPr txBox="1"/>
            <p:nvPr/>
          </p:nvSpPr>
          <p:spPr>
            <a:xfrm>
              <a:off x="6795782" y="386816"/>
              <a:ext cx="1749744" cy="461665"/>
            </a:xfrm>
            <a:prstGeom prst="rect">
              <a:avLst/>
            </a:prstGeom>
            <a:noFill/>
          </p:spPr>
          <p:txBody>
            <a:bodyPr wrap="square" rtlCol="0">
              <a:spAutoFit/>
            </a:bodyPr>
            <a:lstStyle/>
            <a:p>
              <a:pPr fontAlgn="auto">
                <a:spcBef>
                  <a:spcPts val="0"/>
                </a:spcBef>
                <a:spcAft>
                  <a:spcPts val="0"/>
                </a:spcAft>
              </a:pPr>
              <a:r>
                <a:rPr lang="en-GB" b="1" dirty="0">
                  <a:solidFill>
                    <a:prstClr val="white"/>
                  </a:solidFill>
                  <a:latin typeface="Calibri"/>
                </a:rPr>
                <a:t>Behaviour</a:t>
              </a:r>
            </a:p>
          </p:txBody>
        </p:sp>
        <p:cxnSp>
          <p:nvCxnSpPr>
            <p:cNvPr id="8" name="Straight Arrow Connector 7"/>
            <p:cNvCxnSpPr/>
            <p:nvPr/>
          </p:nvCxnSpPr>
          <p:spPr>
            <a:xfrm flipH="1">
              <a:off x="4812756" y="703034"/>
              <a:ext cx="1841380" cy="454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1" name="Group 10"/>
          <p:cNvGrpSpPr/>
          <p:nvPr/>
        </p:nvGrpSpPr>
        <p:grpSpPr>
          <a:xfrm>
            <a:off x="276609" y="2845163"/>
            <a:ext cx="2879502" cy="2098875"/>
            <a:chOff x="251520" y="2015365"/>
            <a:chExt cx="2879502" cy="2098875"/>
          </a:xfrm>
        </p:grpSpPr>
        <p:sp>
          <p:nvSpPr>
            <p:cNvPr id="12" name="TextBox 11"/>
            <p:cNvSpPr txBox="1"/>
            <p:nvPr/>
          </p:nvSpPr>
          <p:spPr>
            <a:xfrm>
              <a:off x="251520" y="3283243"/>
              <a:ext cx="2763418" cy="830997"/>
            </a:xfrm>
            <a:prstGeom prst="rect">
              <a:avLst/>
            </a:prstGeom>
            <a:noFill/>
          </p:spPr>
          <p:txBody>
            <a:bodyPr wrap="square" rtlCol="0">
              <a:spAutoFit/>
            </a:bodyPr>
            <a:lstStyle/>
            <a:p>
              <a:pPr algn="ctr" fontAlgn="auto">
                <a:spcBef>
                  <a:spcPts val="0"/>
                </a:spcBef>
                <a:spcAft>
                  <a:spcPts val="0"/>
                </a:spcAft>
              </a:pPr>
              <a:r>
                <a:rPr lang="en-GB" b="1" dirty="0">
                  <a:solidFill>
                    <a:prstClr val="white"/>
                  </a:solidFill>
                  <a:latin typeface="Calibri"/>
                </a:rPr>
                <a:t>Impaired </a:t>
              </a:r>
            </a:p>
            <a:p>
              <a:pPr algn="ctr" fontAlgn="auto">
                <a:spcBef>
                  <a:spcPts val="0"/>
                </a:spcBef>
                <a:spcAft>
                  <a:spcPts val="0"/>
                </a:spcAft>
              </a:pPr>
              <a:r>
                <a:rPr lang="en-GB" b="1" dirty="0">
                  <a:solidFill>
                    <a:prstClr val="white"/>
                  </a:solidFill>
                  <a:latin typeface="Calibri"/>
                </a:rPr>
                <a:t>sensory capacity </a:t>
              </a:r>
            </a:p>
          </p:txBody>
        </p:sp>
        <p:cxnSp>
          <p:nvCxnSpPr>
            <p:cNvPr id="13" name="Straight Arrow Connector 12"/>
            <p:cNvCxnSpPr>
              <a:stCxn id="12" idx="0"/>
            </p:cNvCxnSpPr>
            <p:nvPr/>
          </p:nvCxnSpPr>
          <p:spPr>
            <a:xfrm flipV="1">
              <a:off x="1633229" y="2015365"/>
              <a:ext cx="1497793" cy="126787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4" name="Group 13"/>
          <p:cNvGrpSpPr/>
          <p:nvPr/>
        </p:nvGrpSpPr>
        <p:grpSpPr>
          <a:xfrm>
            <a:off x="4837027" y="2796957"/>
            <a:ext cx="4127461" cy="2000195"/>
            <a:chOff x="3400840" y="1719666"/>
            <a:chExt cx="6690128" cy="2000195"/>
          </a:xfrm>
        </p:grpSpPr>
        <p:cxnSp>
          <p:nvCxnSpPr>
            <p:cNvPr id="15" name="Straight Arrow Connector 14"/>
            <p:cNvCxnSpPr/>
            <p:nvPr/>
          </p:nvCxnSpPr>
          <p:spPr>
            <a:xfrm flipH="1">
              <a:off x="3400840" y="2677294"/>
              <a:ext cx="2603039" cy="104256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4488577" y="1719666"/>
              <a:ext cx="5602391" cy="707886"/>
            </a:xfrm>
            <a:prstGeom prst="rect">
              <a:avLst/>
            </a:prstGeom>
            <a:noFill/>
          </p:spPr>
          <p:txBody>
            <a:bodyPr wrap="square" rtlCol="0">
              <a:spAutoFit/>
            </a:bodyPr>
            <a:lstStyle/>
            <a:p>
              <a:pPr fontAlgn="auto">
                <a:spcBef>
                  <a:spcPts val="0"/>
                </a:spcBef>
                <a:spcAft>
                  <a:spcPts val="0"/>
                </a:spcAft>
              </a:pPr>
              <a:r>
                <a:rPr lang="en-GB" sz="4000" b="1" dirty="0">
                  <a:solidFill>
                    <a:srgbClr val="FFC000"/>
                  </a:solidFill>
                  <a:latin typeface="Calibri"/>
                </a:rPr>
                <a:t>Reproduction?</a:t>
              </a:r>
            </a:p>
          </p:txBody>
        </p:sp>
      </p:grpSp>
      <p:pic>
        <p:nvPicPr>
          <p:cNvPr id="17" name="Picture 16" descr="OA-ICC_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lum/>
              </a:blip>
              <a:stretch>
                <a:fillRect/>
              </a:stretch>
            </p:blipFill>
          </mc:Choice>
          <mc:Fallback>
            <p:blipFill>
              <a:blip r:embed="rId6">
                <a:alphaModFix/>
                <a:lum/>
              </a:blip>
              <a:stretch>
                <a:fillRect/>
              </a:stretch>
            </p:blipFill>
          </mc:Fallback>
        </mc:AlternateContent>
        <p:spPr>
          <a:xfrm>
            <a:off x="179512" y="100038"/>
            <a:ext cx="1705604" cy="908419"/>
          </a:xfrm>
          <a:prstGeom prst="rect">
            <a:avLst/>
          </a:prstGeom>
        </p:spPr>
      </p:pic>
    </p:spTree>
    <p:extLst>
      <p:ext uri="{BB962C8B-B14F-4D97-AF65-F5344CB8AC3E}">
        <p14:creationId xmlns:p14="http://schemas.microsoft.com/office/powerpoint/2010/main" val="166749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27"/>
                                        </p:tgtEl>
                                        <p:attrNameLst>
                                          <p:attrName>r</p:attrName>
                                        </p:attrNameLst>
                                      </p:cBhvr>
                                    </p:animRot>
                                    <p:animRot by="-240000">
                                      <p:cBhvr>
                                        <p:cTn id="7" dur="200" fill="hold">
                                          <p:stCondLst>
                                            <p:cond delay="200"/>
                                          </p:stCondLst>
                                        </p:cTn>
                                        <p:tgtEl>
                                          <p:spTgt spid="1027"/>
                                        </p:tgtEl>
                                        <p:attrNameLst>
                                          <p:attrName>r</p:attrName>
                                        </p:attrNameLst>
                                      </p:cBhvr>
                                    </p:animRot>
                                    <p:animRot by="240000">
                                      <p:cBhvr>
                                        <p:cTn id="8" dur="200" fill="hold">
                                          <p:stCondLst>
                                            <p:cond delay="400"/>
                                          </p:stCondLst>
                                        </p:cTn>
                                        <p:tgtEl>
                                          <p:spTgt spid="1027"/>
                                        </p:tgtEl>
                                        <p:attrNameLst>
                                          <p:attrName>r</p:attrName>
                                        </p:attrNameLst>
                                      </p:cBhvr>
                                    </p:animRot>
                                    <p:animRot by="-240000">
                                      <p:cBhvr>
                                        <p:cTn id="9" dur="200" fill="hold">
                                          <p:stCondLst>
                                            <p:cond delay="600"/>
                                          </p:stCondLst>
                                        </p:cTn>
                                        <p:tgtEl>
                                          <p:spTgt spid="1027"/>
                                        </p:tgtEl>
                                        <p:attrNameLst>
                                          <p:attrName>r</p:attrName>
                                        </p:attrNameLst>
                                      </p:cBhvr>
                                    </p:animRot>
                                    <p:animRot by="120000">
                                      <p:cBhvr>
                                        <p:cTn id="10" dur="200" fill="hold">
                                          <p:stCondLst>
                                            <p:cond delay="800"/>
                                          </p:stCondLst>
                                        </p:cTn>
                                        <p:tgtEl>
                                          <p:spTgt spid="10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585" b="94717" l="7895" r="72010">
                        <a14:foregroundMark x1="42225" y1="20566" x2="42225" y2="20566"/>
                        <a14:foregroundMark x1="43660" y1="34717" x2="43660" y2="34717"/>
                        <a14:foregroundMark x1="40311" y1="47547" x2="40311" y2="47547"/>
                        <a14:foregroundMark x1="43062" y1="24906" x2="43062" y2="24906"/>
                        <a14:foregroundMark x1="39593" y1="15660" x2="39593" y2="15660"/>
                        <a14:foregroundMark x1="37919" y1="23962" x2="37919" y2="23962"/>
                        <a14:foregroundMark x1="39833" y1="23962" x2="39833" y2="23962"/>
                        <a14:foregroundMark x1="28828" y1="24906" x2="28828" y2="24906"/>
                        <a14:foregroundMark x1="24880" y1="23208" x2="24880" y2="23208"/>
                        <a14:foregroundMark x1="19856" y1="23019" x2="19856" y2="23019"/>
                        <a14:foregroundMark x1="51435" y1="23962" x2="51435" y2="23962"/>
                        <a14:foregroundMark x1="41866" y1="50377" x2="41866" y2="50377"/>
                        <a14:foregroundMark x1="38756" y1="44528" x2="38756" y2="44528"/>
                        <a14:foregroundMark x1="43182" y1="48491" x2="43182" y2="48491"/>
                        <a14:foregroundMark x1="46411" y1="52264" x2="46411" y2="52264"/>
                        <a14:foregroundMark x1="44617" y1="53019" x2="44617" y2="53019"/>
                        <a14:foregroundMark x1="43900" y1="50566" x2="43900" y2="50566"/>
                        <a14:foregroundMark x1="44976" y1="48679" x2="44976" y2="48679"/>
                        <a14:foregroundMark x1="42344" y1="45094" x2="42344" y2="45094"/>
                        <a14:foregroundMark x1="40670" y1="43585" x2="40670" y2="43585"/>
                        <a14:foregroundMark x1="39713" y1="41321" x2="39713" y2="41321"/>
                        <a14:foregroundMark x1="38636" y1="40755" x2="38636" y2="40755"/>
                        <a14:foregroundMark x1="40909" y1="19434" x2="40909" y2="19434"/>
                        <a14:foregroundMark x1="41148" y1="16792" x2="41148" y2="16792"/>
                        <a14:foregroundMark x1="42344" y1="53208" x2="42344" y2="53208"/>
                        <a14:foregroundMark x1="54665" y1="23962" x2="54665" y2="23962"/>
                        <a14:foregroundMark x1="57895" y1="23019" x2="57895" y2="23019"/>
                        <a14:foregroundMark x1="40311" y1="89057" x2="40311" y2="89057"/>
                        <a14:foregroundMark x1="42105" y1="89623" x2="42105" y2="89623"/>
                        <a14:foregroundMark x1="43900" y1="90943" x2="43900" y2="90943"/>
                        <a14:foregroundMark x1="44617" y1="91509" x2="44617" y2="91509"/>
                        <a14:foregroundMark x1="47727" y1="91509" x2="47727" y2="91509"/>
                        <a14:foregroundMark x1="49282" y1="91321" x2="49641" y2="90943"/>
                        <a14:foregroundMark x1="50000" y1="90189" x2="50000" y2="90189"/>
                        <a14:foregroundMark x1="50000" y1="88302" x2="50000" y2="88302"/>
                        <a14:foregroundMark x1="51435" y1="88302" x2="51435" y2="88302"/>
                        <a14:foregroundMark x1="52392" y1="89057" x2="52392" y2="89057"/>
                        <a14:foregroundMark x1="53110" y1="89057" x2="53110" y2="89057"/>
                        <a14:foregroundMark x1="53708" y1="89245" x2="53708" y2="89245"/>
                        <a14:foregroundMark x1="35766" y1="92075" x2="35766" y2="92075"/>
                        <a14:foregroundMark x1="33373" y1="91509" x2="33014" y2="91509"/>
                        <a14:foregroundMark x1="32297" y1="91509" x2="31818" y2="91509"/>
                        <a14:foregroundMark x1="31459" y1="91509" x2="30502" y2="91132"/>
                        <a14:foregroundMark x1="29426" y1="90566" x2="29426" y2="90566"/>
                        <a14:foregroundMark x1="28828" y1="90189" x2="27990" y2="89623"/>
                        <a14:foregroundMark x1="27033" y1="89245" x2="27871" y2="88679"/>
                        <a14:foregroundMark x1="26675" y1="89245" x2="26675" y2="89245"/>
                        <a14:foregroundMark x1="45694" y1="91887" x2="45694" y2="91887"/>
                        <a14:foregroundMark x1="43780" y1="16792" x2="43780" y2="16792"/>
                        <a14:foregroundMark x1="40311" y1="50755" x2="40311" y2="50755"/>
                        <a14:foregroundMark x1="41507" y1="55094" x2="41507" y2="55094"/>
                        <a14:foregroundMark x1="44498" y1="54906" x2="44498" y2="54906"/>
                        <a14:foregroundMark x1="46292" y1="54528" x2="46292" y2="54528"/>
                        <a14:foregroundMark x1="48206" y1="53585" x2="48206" y2="53585"/>
                        <a14:foregroundMark x1="42943" y1="15283" x2="42943" y2="15283"/>
                        <a14:foregroundMark x1="34450" y1="92075" x2="34450" y2="92075"/>
                        <a14:foregroundMark x1="44378" y1="23774" x2="44378" y2="23774"/>
                        <a14:foregroundMark x1="43301" y1="21698" x2="43301" y2="21698"/>
                        <a14:foregroundMark x1="41746" y1="22075" x2="41746" y2="22075"/>
                        <a14:foregroundMark x1="40909" y1="23396" x2="40909" y2="23396"/>
                        <a14:foregroundMark x1="39354" y1="21321" x2="39354" y2="21321"/>
                        <a14:foregroundMark x1="36364" y1="22642" x2="36364" y2="22642"/>
                        <a14:foregroundMark x1="37440" y1="21887" x2="37440" y2="21887"/>
                        <a14:foregroundMark x1="34689" y1="22075" x2="34689" y2="22075"/>
                        <a14:foregroundMark x1="41388" y1="12453" x2="41388" y2="12453"/>
                        <a14:foregroundMark x1="46890" y1="20755" x2="46890" y2="20755"/>
                        <a14:foregroundMark x1="24522" y1="23019" x2="24522" y2="23019"/>
                        <a14:foregroundMark x1="19617" y1="22453" x2="19617" y2="22453"/>
                        <a14:foregroundMark x1="20574" y1="19434" x2="20574" y2="19434"/>
                        <a14:foregroundMark x1="20574" y1="26792" x2="20574" y2="26792"/>
                        <a14:foregroundMark x1="21292" y1="17358" x2="21292" y2="17358"/>
                        <a14:foregroundMark x1="20096" y1="24717" x2="20096" y2="24717"/>
                        <a14:foregroundMark x1="21411" y1="28868" x2="21411" y2="28868"/>
                        <a14:foregroundMark x1="25359" y1="26792" x2="25359" y2="26792"/>
                        <a14:foregroundMark x1="25000" y1="22453" x2="25000" y2="22453"/>
                        <a14:foregroundMark x1="25478" y1="20566" x2="25478" y2="20566"/>
                        <a14:foregroundMark x1="29187" y1="22075" x2="29187" y2="22075"/>
                        <a14:foregroundMark x1="28230" y1="23585" x2="28230" y2="23585"/>
                        <a14:foregroundMark x1="51435" y1="22453" x2="51435" y2="22453"/>
                        <a14:foregroundMark x1="54067" y1="20566" x2="54067" y2="20566"/>
                        <a14:foregroundMark x1="54067" y1="26038" x2="54067" y2="26038"/>
                        <a14:foregroundMark x1="51316" y1="25660" x2="51316" y2="25660"/>
                        <a14:foregroundMark x1="53708" y1="27547" x2="53708" y2="27547"/>
                        <a14:foregroundMark x1="57177" y1="27736" x2="57177" y2="27736"/>
                        <a14:foregroundMark x1="57297" y1="20377" x2="57297" y2="20943"/>
                        <a14:foregroundMark x1="57177" y1="19434" x2="57177" y2="19434"/>
                        <a14:foregroundMark x1="56938" y1="17736" x2="56938" y2="17736"/>
                        <a14:foregroundMark x1="41746" y1="47170" x2="41746" y2="47170"/>
                        <a14:backgroundMark x1="42225" y1="7170" x2="42225" y2="7170"/>
                        <a14:backgroundMark x1="41507" y1="12264" x2="41507" y2="12264"/>
                        <a14:backgroundMark x1="44378" y1="11887" x2="44378" y2="11887"/>
                      </a14:backgroundRemoval>
                    </a14:imgEffect>
                  </a14:imgLayer>
                </a14:imgProps>
              </a:ext>
              <a:ext uri="{28A0092B-C50C-407E-A947-70E740481C1C}">
                <a14:useLocalDpi xmlns:a14="http://schemas.microsoft.com/office/drawing/2010/main" val="0"/>
              </a:ext>
            </a:extLst>
          </a:blip>
          <a:srcRect r="19739" b="4064"/>
          <a:stretch/>
        </p:blipFill>
        <p:spPr>
          <a:xfrm>
            <a:off x="-51371" y="609954"/>
            <a:ext cx="8647654" cy="6346350"/>
          </a:xfrm>
          <a:prstGeom prst="rect">
            <a:avLst/>
          </a:prstGeom>
          <a:noFill/>
        </p:spPr>
      </p:pic>
      <p:grpSp>
        <p:nvGrpSpPr>
          <p:cNvPr id="24" name="Group 23"/>
          <p:cNvGrpSpPr/>
          <p:nvPr/>
        </p:nvGrpSpPr>
        <p:grpSpPr>
          <a:xfrm>
            <a:off x="5289226" y="1919571"/>
            <a:ext cx="3613893" cy="2077447"/>
            <a:chOff x="5561845" y="1611319"/>
            <a:chExt cx="3613893" cy="2077447"/>
          </a:xfrm>
        </p:grpSpPr>
        <p:sp>
          <p:nvSpPr>
            <p:cNvPr id="10" name="TextBox 9"/>
            <p:cNvSpPr txBox="1"/>
            <p:nvPr/>
          </p:nvSpPr>
          <p:spPr>
            <a:xfrm>
              <a:off x="6716827" y="1611319"/>
              <a:ext cx="2458911" cy="1938992"/>
            </a:xfrm>
            <a:prstGeom prst="rect">
              <a:avLst/>
            </a:prstGeom>
            <a:noFill/>
          </p:spPr>
          <p:txBody>
            <a:bodyPr wrap="square" rtlCol="0">
              <a:spAutoFit/>
            </a:bodyPr>
            <a:lstStyle/>
            <a:p>
              <a:pPr fontAlgn="auto">
                <a:spcBef>
                  <a:spcPts val="0"/>
                </a:spcBef>
                <a:spcAft>
                  <a:spcPts val="0"/>
                </a:spcAft>
              </a:pPr>
              <a:r>
                <a:rPr lang="en-GB" sz="4000" b="1" dirty="0">
                  <a:solidFill>
                    <a:srgbClr val="FFC000"/>
                  </a:solidFill>
                  <a:latin typeface="Calibri"/>
                </a:rPr>
                <a:t>Weakened skeleton or shell </a:t>
              </a:r>
            </a:p>
          </p:txBody>
        </p:sp>
        <p:cxnSp>
          <p:nvCxnSpPr>
            <p:cNvPr id="12" name="Straight Arrow Connector 11"/>
            <p:cNvCxnSpPr/>
            <p:nvPr/>
          </p:nvCxnSpPr>
          <p:spPr>
            <a:xfrm flipH="1">
              <a:off x="5561845" y="3196368"/>
              <a:ext cx="1010966" cy="4923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4" name="Group 13"/>
          <p:cNvGrpSpPr/>
          <p:nvPr/>
        </p:nvGrpSpPr>
        <p:grpSpPr>
          <a:xfrm>
            <a:off x="5184079" y="4941168"/>
            <a:ext cx="3719040" cy="677689"/>
            <a:chOff x="3666336" y="3019612"/>
            <a:chExt cx="5264067" cy="677689"/>
          </a:xfrm>
        </p:grpSpPr>
        <p:cxnSp>
          <p:nvCxnSpPr>
            <p:cNvPr id="15" name="Straight Arrow Connector 14"/>
            <p:cNvCxnSpPr/>
            <p:nvPr/>
          </p:nvCxnSpPr>
          <p:spPr>
            <a:xfrm flipH="1" flipV="1">
              <a:off x="3666336" y="3019612"/>
              <a:ext cx="2335812" cy="4468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6002148" y="3235636"/>
              <a:ext cx="2928255" cy="461665"/>
            </a:xfrm>
            <a:prstGeom prst="rect">
              <a:avLst/>
            </a:prstGeom>
            <a:noFill/>
          </p:spPr>
          <p:txBody>
            <a:bodyPr wrap="square" rtlCol="0">
              <a:spAutoFit/>
            </a:bodyPr>
            <a:lstStyle/>
            <a:p>
              <a:pPr fontAlgn="auto">
                <a:spcBef>
                  <a:spcPts val="0"/>
                </a:spcBef>
                <a:spcAft>
                  <a:spcPts val="0"/>
                </a:spcAft>
              </a:pPr>
              <a:r>
                <a:rPr lang="en-GB" b="1" dirty="0">
                  <a:solidFill>
                    <a:prstClr val="white"/>
                  </a:solidFill>
                  <a:latin typeface="Calibri"/>
                </a:rPr>
                <a:t>Reproduction</a:t>
              </a:r>
            </a:p>
          </p:txBody>
        </p:sp>
      </p:grpSp>
      <p:grpSp>
        <p:nvGrpSpPr>
          <p:cNvPr id="20" name="Group 19"/>
          <p:cNvGrpSpPr/>
          <p:nvPr/>
        </p:nvGrpSpPr>
        <p:grpSpPr>
          <a:xfrm>
            <a:off x="-20281" y="2636912"/>
            <a:ext cx="3296137" cy="2191103"/>
            <a:chOff x="251520" y="1923137"/>
            <a:chExt cx="3296137" cy="2191103"/>
          </a:xfrm>
        </p:grpSpPr>
        <p:sp>
          <p:nvSpPr>
            <p:cNvPr id="21" name="TextBox 20"/>
            <p:cNvSpPr txBox="1"/>
            <p:nvPr/>
          </p:nvSpPr>
          <p:spPr>
            <a:xfrm>
              <a:off x="251520" y="3283243"/>
              <a:ext cx="2763418" cy="830997"/>
            </a:xfrm>
            <a:prstGeom prst="rect">
              <a:avLst/>
            </a:prstGeom>
            <a:noFill/>
          </p:spPr>
          <p:txBody>
            <a:bodyPr wrap="square" rtlCol="0">
              <a:spAutoFit/>
            </a:bodyPr>
            <a:lstStyle/>
            <a:p>
              <a:pPr algn="ctr" fontAlgn="auto">
                <a:spcBef>
                  <a:spcPts val="0"/>
                </a:spcBef>
                <a:spcAft>
                  <a:spcPts val="0"/>
                </a:spcAft>
              </a:pPr>
              <a:r>
                <a:rPr lang="en-GB" b="1" dirty="0">
                  <a:solidFill>
                    <a:prstClr val="white"/>
                  </a:solidFill>
                  <a:latin typeface="Calibri"/>
                </a:rPr>
                <a:t>Impaired </a:t>
              </a:r>
            </a:p>
            <a:p>
              <a:pPr algn="ctr" fontAlgn="auto">
                <a:spcBef>
                  <a:spcPts val="0"/>
                </a:spcBef>
                <a:spcAft>
                  <a:spcPts val="0"/>
                </a:spcAft>
              </a:pPr>
              <a:r>
                <a:rPr lang="en-GB" b="1" dirty="0">
                  <a:solidFill>
                    <a:prstClr val="white"/>
                  </a:solidFill>
                  <a:latin typeface="Calibri"/>
                </a:rPr>
                <a:t>sensory capacity </a:t>
              </a:r>
            </a:p>
          </p:txBody>
        </p:sp>
        <p:cxnSp>
          <p:nvCxnSpPr>
            <p:cNvPr id="22" name="Straight Arrow Connector 21"/>
            <p:cNvCxnSpPr>
              <a:stCxn id="21" idx="0"/>
            </p:cNvCxnSpPr>
            <p:nvPr/>
          </p:nvCxnSpPr>
          <p:spPr>
            <a:xfrm flipV="1">
              <a:off x="1633229" y="1923137"/>
              <a:ext cx="1914428" cy="13601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360626" y="1353798"/>
            <a:ext cx="182763" cy="158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257038" y="827779"/>
            <a:ext cx="648072" cy="584775"/>
          </a:xfrm>
          <a:prstGeom prst="rect">
            <a:avLst/>
          </a:prstGeom>
          <a:noFill/>
        </p:spPr>
        <p:txBody>
          <a:bodyPr wrap="square" rtlCol="0">
            <a:spAutoFit/>
          </a:bodyPr>
          <a:lstStyle/>
          <a:p>
            <a:pPr fontAlgn="auto">
              <a:spcBef>
                <a:spcPts val="0"/>
              </a:spcBef>
              <a:spcAft>
                <a:spcPts val="0"/>
              </a:spcAft>
            </a:pPr>
            <a:r>
              <a:rPr lang="en-GB" sz="3200" b="1" dirty="0">
                <a:solidFill>
                  <a:prstClr val="black"/>
                </a:solidFill>
                <a:latin typeface="Calibri"/>
              </a:rPr>
              <a:t>?</a:t>
            </a:r>
          </a:p>
        </p:txBody>
      </p:sp>
      <p:grpSp>
        <p:nvGrpSpPr>
          <p:cNvPr id="18" name="Group 17"/>
          <p:cNvGrpSpPr/>
          <p:nvPr/>
        </p:nvGrpSpPr>
        <p:grpSpPr>
          <a:xfrm>
            <a:off x="5019462" y="727218"/>
            <a:ext cx="3576821" cy="461665"/>
            <a:chOff x="5019462" y="727218"/>
            <a:chExt cx="3576821" cy="461665"/>
          </a:xfrm>
        </p:grpSpPr>
        <p:sp>
          <p:nvSpPr>
            <p:cNvPr id="23" name="TextBox 22"/>
            <p:cNvSpPr txBox="1"/>
            <p:nvPr/>
          </p:nvSpPr>
          <p:spPr>
            <a:xfrm>
              <a:off x="6846539" y="727218"/>
              <a:ext cx="1749744" cy="461665"/>
            </a:xfrm>
            <a:prstGeom prst="rect">
              <a:avLst/>
            </a:prstGeom>
            <a:noFill/>
          </p:spPr>
          <p:txBody>
            <a:bodyPr wrap="square" rtlCol="0">
              <a:spAutoFit/>
            </a:bodyPr>
            <a:lstStyle/>
            <a:p>
              <a:pPr fontAlgn="auto">
                <a:spcBef>
                  <a:spcPts val="0"/>
                </a:spcBef>
                <a:spcAft>
                  <a:spcPts val="0"/>
                </a:spcAft>
              </a:pPr>
              <a:r>
                <a:rPr lang="en-GB" b="1" dirty="0">
                  <a:solidFill>
                    <a:prstClr val="white"/>
                  </a:solidFill>
                  <a:latin typeface="Calibri"/>
                </a:rPr>
                <a:t>Behaviour</a:t>
              </a:r>
            </a:p>
          </p:txBody>
        </p:sp>
        <p:cxnSp>
          <p:nvCxnSpPr>
            <p:cNvPr id="25" name="Straight Arrow Connector 24"/>
            <p:cNvCxnSpPr/>
            <p:nvPr/>
          </p:nvCxnSpPr>
          <p:spPr>
            <a:xfrm flipH="1">
              <a:off x="5019462" y="958051"/>
              <a:ext cx="1616039" cy="1621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pic>
        <p:nvPicPr>
          <p:cNvPr id="26" name="Picture 25" descr="OA-ICC_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alphaModFix/>
                <a:lum/>
              </a:blip>
              <a:stretch>
                <a:fillRect/>
              </a:stretch>
            </p:blipFill>
          </mc:Choice>
          <mc:Fallback>
            <p:blipFill>
              <a:blip r:embed="rId7">
                <a:alphaModFix/>
                <a:lum/>
              </a:blip>
              <a:stretch>
                <a:fillRect/>
              </a:stretch>
            </p:blipFill>
          </mc:Fallback>
        </mc:AlternateContent>
        <p:spPr>
          <a:xfrm>
            <a:off x="179512" y="49631"/>
            <a:ext cx="1705604" cy="908419"/>
          </a:xfrm>
          <a:prstGeom prst="rect">
            <a:avLst/>
          </a:prstGeom>
        </p:spPr>
      </p:pic>
    </p:spTree>
    <p:extLst>
      <p:ext uri="{BB962C8B-B14F-4D97-AF65-F5344CB8AC3E}">
        <p14:creationId xmlns:p14="http://schemas.microsoft.com/office/powerpoint/2010/main" val="98836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45840" y="2888070"/>
            <a:ext cx="3390056" cy="3232521"/>
            <a:chOff x="245840" y="2888070"/>
            <a:chExt cx="3390056" cy="3232521"/>
          </a:xfrm>
        </p:grpSpPr>
        <p:sp>
          <p:nvSpPr>
            <p:cNvPr id="7" name="TextBox 6"/>
            <p:cNvSpPr txBox="1"/>
            <p:nvPr/>
          </p:nvSpPr>
          <p:spPr>
            <a:xfrm>
              <a:off x="245840" y="4797152"/>
              <a:ext cx="3246040" cy="1323439"/>
            </a:xfrm>
            <a:prstGeom prst="rect">
              <a:avLst/>
            </a:prstGeom>
            <a:noFill/>
          </p:spPr>
          <p:txBody>
            <a:bodyPr wrap="square" rtlCol="0">
              <a:spAutoFit/>
            </a:bodyPr>
            <a:lstStyle/>
            <a:p>
              <a:pPr fontAlgn="auto">
                <a:spcBef>
                  <a:spcPts val="0"/>
                </a:spcBef>
                <a:spcAft>
                  <a:spcPts val="0"/>
                </a:spcAft>
              </a:pPr>
              <a:r>
                <a:rPr lang="en-GB" sz="4000" b="1" dirty="0">
                  <a:solidFill>
                    <a:srgbClr val="FFC000"/>
                  </a:solidFill>
                  <a:latin typeface="Calibri"/>
                </a:rPr>
                <a:t>Immunity and disease issues</a:t>
              </a:r>
            </a:p>
          </p:txBody>
        </p:sp>
        <p:cxnSp>
          <p:nvCxnSpPr>
            <p:cNvPr id="11" name="Straight Arrow Connector 10"/>
            <p:cNvCxnSpPr>
              <a:stCxn id="7" idx="0"/>
            </p:cNvCxnSpPr>
            <p:nvPr/>
          </p:nvCxnSpPr>
          <p:spPr>
            <a:xfrm flipV="1">
              <a:off x="1868860" y="2888070"/>
              <a:ext cx="1767036" cy="190908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2" name="Group 11"/>
          <p:cNvGrpSpPr/>
          <p:nvPr/>
        </p:nvGrpSpPr>
        <p:grpSpPr>
          <a:xfrm>
            <a:off x="5299555" y="3452807"/>
            <a:ext cx="3699368" cy="1200329"/>
            <a:chOff x="3463765" y="2299765"/>
            <a:chExt cx="5471853" cy="1200329"/>
          </a:xfrm>
        </p:grpSpPr>
        <p:cxnSp>
          <p:nvCxnSpPr>
            <p:cNvPr id="13" name="Straight Arrow Connector 12"/>
            <p:cNvCxnSpPr/>
            <p:nvPr/>
          </p:nvCxnSpPr>
          <p:spPr>
            <a:xfrm flipH="1">
              <a:off x="3463765" y="2761430"/>
              <a:ext cx="2543598" cy="7386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6007363" y="2299765"/>
              <a:ext cx="2928255" cy="461665"/>
            </a:xfrm>
            <a:prstGeom prst="rect">
              <a:avLst/>
            </a:prstGeom>
            <a:noFill/>
          </p:spPr>
          <p:txBody>
            <a:bodyPr wrap="square" rtlCol="0">
              <a:spAutoFit/>
            </a:bodyPr>
            <a:lstStyle/>
            <a:p>
              <a:pPr fontAlgn="auto">
                <a:spcBef>
                  <a:spcPts val="0"/>
                </a:spcBef>
                <a:spcAft>
                  <a:spcPts val="0"/>
                </a:spcAft>
              </a:pPr>
              <a:r>
                <a:rPr lang="en-GB" b="1" dirty="0">
                  <a:solidFill>
                    <a:prstClr val="white"/>
                  </a:solidFill>
                  <a:latin typeface="Calibri"/>
                </a:rPr>
                <a:t>Reproduction</a:t>
              </a:r>
            </a:p>
          </p:txBody>
        </p:sp>
      </p:grpSp>
      <p:grpSp>
        <p:nvGrpSpPr>
          <p:cNvPr id="17" name="Group 16"/>
          <p:cNvGrpSpPr/>
          <p:nvPr/>
        </p:nvGrpSpPr>
        <p:grpSpPr>
          <a:xfrm>
            <a:off x="251520" y="2348881"/>
            <a:ext cx="2952328" cy="1765359"/>
            <a:chOff x="251520" y="2348881"/>
            <a:chExt cx="2952328" cy="1765359"/>
          </a:xfrm>
        </p:grpSpPr>
        <p:sp>
          <p:nvSpPr>
            <p:cNvPr id="18" name="TextBox 17"/>
            <p:cNvSpPr txBox="1"/>
            <p:nvPr/>
          </p:nvSpPr>
          <p:spPr>
            <a:xfrm>
              <a:off x="251520" y="3283243"/>
              <a:ext cx="2763418" cy="830997"/>
            </a:xfrm>
            <a:prstGeom prst="rect">
              <a:avLst/>
            </a:prstGeom>
            <a:noFill/>
          </p:spPr>
          <p:txBody>
            <a:bodyPr wrap="square" rtlCol="0">
              <a:spAutoFit/>
            </a:bodyPr>
            <a:lstStyle/>
            <a:p>
              <a:pPr algn="ctr" fontAlgn="auto">
                <a:spcBef>
                  <a:spcPts val="0"/>
                </a:spcBef>
                <a:spcAft>
                  <a:spcPts val="0"/>
                </a:spcAft>
              </a:pPr>
              <a:r>
                <a:rPr lang="en-GB" b="1" dirty="0">
                  <a:solidFill>
                    <a:prstClr val="white"/>
                  </a:solidFill>
                  <a:latin typeface="Calibri"/>
                </a:rPr>
                <a:t>Impaired </a:t>
              </a:r>
            </a:p>
            <a:p>
              <a:pPr algn="ctr" fontAlgn="auto">
                <a:spcBef>
                  <a:spcPts val="0"/>
                </a:spcBef>
                <a:spcAft>
                  <a:spcPts val="0"/>
                </a:spcAft>
              </a:pPr>
              <a:r>
                <a:rPr lang="en-GB" b="1" dirty="0">
                  <a:solidFill>
                    <a:prstClr val="white"/>
                  </a:solidFill>
                  <a:latin typeface="Calibri"/>
                </a:rPr>
                <a:t>sensory capacity </a:t>
              </a:r>
            </a:p>
          </p:txBody>
        </p:sp>
        <p:cxnSp>
          <p:nvCxnSpPr>
            <p:cNvPr id="19" name="Straight Arrow Connector 18"/>
            <p:cNvCxnSpPr>
              <a:stCxn id="18" idx="0"/>
            </p:cNvCxnSpPr>
            <p:nvPr/>
          </p:nvCxnSpPr>
          <p:spPr>
            <a:xfrm flipV="1">
              <a:off x="1633229" y="2348881"/>
              <a:ext cx="1570619" cy="9343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0" name="Group 19"/>
          <p:cNvGrpSpPr/>
          <p:nvPr/>
        </p:nvGrpSpPr>
        <p:grpSpPr>
          <a:xfrm>
            <a:off x="5564700" y="1661899"/>
            <a:ext cx="3349643" cy="1903281"/>
            <a:chOff x="5564700" y="1661899"/>
            <a:chExt cx="3349643" cy="1903281"/>
          </a:xfrm>
        </p:grpSpPr>
        <p:sp>
          <p:nvSpPr>
            <p:cNvPr id="21" name="TextBox 20"/>
            <p:cNvSpPr txBox="1"/>
            <p:nvPr/>
          </p:nvSpPr>
          <p:spPr>
            <a:xfrm>
              <a:off x="7103790" y="1661899"/>
              <a:ext cx="1810553" cy="1200329"/>
            </a:xfrm>
            <a:prstGeom prst="rect">
              <a:avLst/>
            </a:prstGeom>
            <a:noFill/>
          </p:spPr>
          <p:txBody>
            <a:bodyPr wrap="square" rtlCol="0">
              <a:spAutoFit/>
            </a:bodyPr>
            <a:lstStyle/>
            <a:p>
              <a:pPr fontAlgn="auto">
                <a:spcBef>
                  <a:spcPts val="0"/>
                </a:spcBef>
                <a:spcAft>
                  <a:spcPts val="0"/>
                </a:spcAft>
              </a:pPr>
              <a:r>
                <a:rPr lang="en-GB" b="1" dirty="0">
                  <a:solidFill>
                    <a:prstClr val="white"/>
                  </a:solidFill>
                  <a:latin typeface="Calibri"/>
                </a:rPr>
                <a:t>Weakened skeleton or shell </a:t>
              </a:r>
            </a:p>
          </p:txBody>
        </p:sp>
        <p:cxnSp>
          <p:nvCxnSpPr>
            <p:cNvPr id="22" name="Straight Arrow Connector 21"/>
            <p:cNvCxnSpPr/>
            <p:nvPr/>
          </p:nvCxnSpPr>
          <p:spPr>
            <a:xfrm flipH="1">
              <a:off x="5564700" y="2492896"/>
              <a:ext cx="1368151" cy="10722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pic>
        <p:nvPicPr>
          <p:cNvPr id="2052"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29" b="99372" l="2786" r="96379">
                        <a14:foregroundMark x1="16156" y1="20084" x2="16156" y2="20084"/>
                        <a14:foregroundMark x1="25348" y1="20502" x2="25348" y2="20502"/>
                        <a14:foregroundMark x1="5014" y1="19038" x2="5014" y2="19038"/>
                        <a14:foregroundMark x1="78830" y1="21130" x2="78830" y2="21130"/>
                        <a14:foregroundMark x1="86072" y1="19665" x2="86072" y2="19665"/>
                        <a14:foregroundMark x1="93872" y1="19038" x2="93872" y2="19038"/>
                        <a14:foregroundMark x1="53760" y1="94561" x2="53760" y2="94561"/>
                        <a14:foregroundMark x1="52368" y1="93724" x2="52368" y2="93724"/>
                        <a14:foregroundMark x1="52368" y1="91423" x2="52368" y2="91423"/>
                        <a14:foregroundMark x1="52925" y1="91004" x2="52925" y2="91004"/>
                        <a14:foregroundMark x1="48189" y1="94770" x2="48189" y2="94770"/>
                        <a14:foregroundMark x1="45961" y1="94770" x2="45961" y2="94770"/>
                        <a14:foregroundMark x1="41783" y1="95607" x2="41783" y2="95607"/>
                        <a14:foregroundMark x1="57660" y1="94770" x2="57660" y2="94770"/>
                        <a14:foregroundMark x1="62117" y1="95188" x2="62117" y2="95188"/>
                        <a14:foregroundMark x1="65738" y1="96234" x2="65738" y2="96234"/>
                        <a14:foregroundMark x1="72702" y1="95188" x2="72702" y2="95188"/>
                        <a14:foregroundMark x1="73259" y1="94561" x2="73259" y2="94561"/>
                        <a14:foregroundMark x1="73259" y1="92050" x2="73259" y2="92050"/>
                        <a14:foregroundMark x1="73538" y1="91423" x2="73538" y2="91423"/>
                        <a14:foregroundMark x1="77716" y1="91841" x2="77716" y2="91841"/>
                        <a14:foregroundMark x1="77716" y1="93096" x2="77716" y2="93096"/>
                        <a14:foregroundMark x1="79109" y1="93096" x2="79109" y2="93096"/>
                        <a14:foregroundMark x1="80501" y1="93096" x2="80501" y2="93096"/>
                        <a14:foregroundMark x1="82451" y1="93096" x2="82451" y2="93096"/>
                        <a14:foregroundMark x1="83287" y1="93096" x2="83287" y2="93096"/>
                        <a14:foregroundMark x1="38719" y1="96653" x2="38719" y2="96653"/>
                        <a14:foregroundMark x1="38162" y1="96234" x2="36212" y2="96234"/>
                        <a14:foregroundMark x1="33426" y1="95816" x2="32033" y2="95188"/>
                        <a14:foregroundMark x1="31198" y1="94770" x2="31198" y2="94770"/>
                        <a14:foregroundMark x1="27019" y1="93515" x2="27019" y2="93515"/>
                        <a14:foregroundMark x1="25627" y1="93515" x2="23955" y2="92678"/>
                        <a14:foregroundMark x1="22006" y1="92469" x2="22006" y2="92469"/>
                        <a14:foregroundMark x1="28412" y1="92469" x2="28412" y2="92469"/>
                        <a14:foregroundMark x1="31198" y1="91841" x2="31198" y2="91841"/>
                        <a14:foregroundMark x1="34819" y1="91423" x2="34819" y2="91423"/>
                        <a14:foregroundMark x1="18384" y1="23222" x2="18384" y2="23222"/>
                        <a14:foregroundMark x1="93036" y1="24268" x2="93036" y2="24268"/>
                      </a14:backgroundRemoval>
                    </a14:imgEffect>
                  </a14:imgLayer>
                </a14:imgProps>
              </a:ext>
              <a:ext uri="{28A0092B-C50C-407E-A947-70E740481C1C}">
                <a14:useLocalDpi xmlns:a14="http://schemas.microsoft.com/office/drawing/2010/main" val="0"/>
              </a:ext>
            </a:extLst>
          </a:blip>
          <a:srcRect/>
          <a:stretch>
            <a:fillRect/>
          </a:stretch>
        </p:blipFill>
        <p:spPr bwMode="auto">
          <a:xfrm>
            <a:off x="2135344" y="620687"/>
            <a:ext cx="4649694" cy="6190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4432913" y="420818"/>
            <a:ext cx="4419045" cy="707886"/>
            <a:chOff x="3897371" y="184148"/>
            <a:chExt cx="4419045" cy="707886"/>
          </a:xfrm>
        </p:grpSpPr>
        <p:sp>
          <p:nvSpPr>
            <p:cNvPr id="25" name="TextBox 24"/>
            <p:cNvSpPr txBox="1"/>
            <p:nvPr/>
          </p:nvSpPr>
          <p:spPr>
            <a:xfrm>
              <a:off x="3897371" y="184148"/>
              <a:ext cx="839364" cy="707886"/>
            </a:xfrm>
            <a:prstGeom prst="rect">
              <a:avLst/>
            </a:prstGeom>
            <a:noFill/>
          </p:spPr>
          <p:txBody>
            <a:bodyPr wrap="square" rtlCol="0">
              <a:spAutoFit/>
            </a:bodyPr>
            <a:lstStyle/>
            <a:p>
              <a:pPr fontAlgn="auto">
                <a:spcBef>
                  <a:spcPts val="0"/>
                </a:spcBef>
                <a:spcAft>
                  <a:spcPts val="0"/>
                </a:spcAft>
              </a:pPr>
              <a:r>
                <a:rPr lang="en-GB" sz="4000" b="1" dirty="0">
                  <a:solidFill>
                    <a:prstClr val="black"/>
                  </a:solidFill>
                  <a:latin typeface="Calibri"/>
                </a:rPr>
                <a:t>?</a:t>
              </a:r>
            </a:p>
          </p:txBody>
        </p:sp>
        <p:sp>
          <p:nvSpPr>
            <p:cNvPr id="26" name="TextBox 25"/>
            <p:cNvSpPr txBox="1"/>
            <p:nvPr/>
          </p:nvSpPr>
          <p:spPr>
            <a:xfrm>
              <a:off x="6566672" y="348344"/>
              <a:ext cx="1749744" cy="461665"/>
            </a:xfrm>
            <a:prstGeom prst="rect">
              <a:avLst/>
            </a:prstGeom>
            <a:noFill/>
          </p:spPr>
          <p:txBody>
            <a:bodyPr wrap="square" rtlCol="0">
              <a:spAutoFit/>
            </a:bodyPr>
            <a:lstStyle/>
            <a:p>
              <a:pPr fontAlgn="auto">
                <a:spcBef>
                  <a:spcPts val="0"/>
                </a:spcBef>
                <a:spcAft>
                  <a:spcPts val="0"/>
                </a:spcAft>
              </a:pPr>
              <a:r>
                <a:rPr lang="en-GB" b="1" dirty="0">
                  <a:solidFill>
                    <a:prstClr val="white"/>
                  </a:solidFill>
                  <a:latin typeface="Calibri"/>
                </a:rPr>
                <a:t>Behaviour</a:t>
              </a:r>
            </a:p>
          </p:txBody>
        </p:sp>
        <p:cxnSp>
          <p:nvCxnSpPr>
            <p:cNvPr id="27" name="Straight Arrow Connector 26"/>
            <p:cNvCxnSpPr>
              <a:endCxn id="25" idx="3"/>
            </p:cNvCxnSpPr>
            <p:nvPr/>
          </p:nvCxnSpPr>
          <p:spPr>
            <a:xfrm flipH="1" flipV="1">
              <a:off x="4736735" y="538091"/>
              <a:ext cx="1419441" cy="103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pic>
        <p:nvPicPr>
          <p:cNvPr id="28" name="Picture 27" descr="OA-ICC_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lum/>
              </a:blip>
              <a:stretch>
                <a:fillRect/>
              </a:stretch>
            </p:blipFill>
          </mc:Choice>
          <mc:Fallback>
            <p:blipFill>
              <a:blip r:embed="rId6">
                <a:alphaModFix/>
                <a:lum/>
              </a:blip>
              <a:stretch>
                <a:fillRect/>
              </a:stretch>
            </p:blipFill>
          </mc:Fallback>
        </mc:AlternateContent>
        <p:spPr>
          <a:xfrm>
            <a:off x="163256" y="93686"/>
            <a:ext cx="1705604" cy="908419"/>
          </a:xfrm>
          <a:prstGeom prst="rect">
            <a:avLst/>
          </a:prstGeom>
        </p:spPr>
      </p:pic>
    </p:spTree>
    <p:extLst>
      <p:ext uri="{BB962C8B-B14F-4D97-AF65-F5344CB8AC3E}">
        <p14:creationId xmlns:p14="http://schemas.microsoft.com/office/powerpoint/2010/main" val="30343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45840" y="3156648"/>
            <a:ext cx="4470176" cy="2487179"/>
            <a:chOff x="245840" y="3156648"/>
            <a:chExt cx="4470176" cy="2487179"/>
          </a:xfrm>
        </p:grpSpPr>
        <p:cxnSp>
          <p:nvCxnSpPr>
            <p:cNvPr id="26" name="Straight Arrow Connector 25"/>
            <p:cNvCxnSpPr>
              <a:stCxn id="25" idx="0"/>
            </p:cNvCxnSpPr>
            <p:nvPr/>
          </p:nvCxnSpPr>
          <p:spPr>
            <a:xfrm flipV="1">
              <a:off x="1482212" y="3156648"/>
              <a:ext cx="3233804" cy="165618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245840" y="4812830"/>
              <a:ext cx="2472743" cy="830997"/>
            </a:xfrm>
            <a:prstGeom prst="rect">
              <a:avLst/>
            </a:prstGeom>
            <a:noFill/>
          </p:spPr>
          <p:txBody>
            <a:bodyPr wrap="square" rtlCol="0">
              <a:spAutoFit/>
            </a:bodyPr>
            <a:lstStyle/>
            <a:p>
              <a:pPr fontAlgn="auto">
                <a:spcBef>
                  <a:spcPts val="0"/>
                </a:spcBef>
                <a:spcAft>
                  <a:spcPts val="0"/>
                </a:spcAft>
              </a:pPr>
              <a:r>
                <a:rPr lang="en-GB" b="1" dirty="0">
                  <a:solidFill>
                    <a:prstClr val="white"/>
                  </a:solidFill>
                  <a:latin typeface="Calibri"/>
                </a:rPr>
                <a:t>Immunity and disease issues</a:t>
              </a:r>
            </a:p>
          </p:txBody>
        </p:sp>
      </p:grpSp>
      <p:grpSp>
        <p:nvGrpSpPr>
          <p:cNvPr id="27" name="Group 26"/>
          <p:cNvGrpSpPr/>
          <p:nvPr/>
        </p:nvGrpSpPr>
        <p:grpSpPr>
          <a:xfrm>
            <a:off x="5724128" y="4293096"/>
            <a:ext cx="3257466" cy="519734"/>
            <a:chOff x="4541011" y="2754086"/>
            <a:chExt cx="4818222" cy="519734"/>
          </a:xfrm>
        </p:grpSpPr>
        <p:cxnSp>
          <p:nvCxnSpPr>
            <p:cNvPr id="28" name="Straight Arrow Connector 27"/>
            <p:cNvCxnSpPr>
              <a:stCxn id="29" idx="1"/>
            </p:cNvCxnSpPr>
            <p:nvPr/>
          </p:nvCxnSpPr>
          <p:spPr>
            <a:xfrm flipH="1" flipV="1">
              <a:off x="4541011" y="2754086"/>
              <a:ext cx="1889967" cy="2889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6430978" y="2812155"/>
              <a:ext cx="2928255" cy="461665"/>
            </a:xfrm>
            <a:prstGeom prst="rect">
              <a:avLst/>
            </a:prstGeom>
            <a:noFill/>
          </p:spPr>
          <p:txBody>
            <a:bodyPr wrap="square" rtlCol="0">
              <a:spAutoFit/>
            </a:bodyPr>
            <a:lstStyle/>
            <a:p>
              <a:pPr fontAlgn="auto">
                <a:spcBef>
                  <a:spcPts val="0"/>
                </a:spcBef>
                <a:spcAft>
                  <a:spcPts val="0"/>
                </a:spcAft>
              </a:pPr>
              <a:r>
                <a:rPr lang="en-GB" b="1" dirty="0">
                  <a:solidFill>
                    <a:prstClr val="white"/>
                  </a:solidFill>
                  <a:latin typeface="Calibri"/>
                </a:rPr>
                <a:t>Reproduction</a:t>
              </a:r>
            </a:p>
          </p:txBody>
        </p:sp>
      </p:grpSp>
      <p:grpSp>
        <p:nvGrpSpPr>
          <p:cNvPr id="30" name="Group 29"/>
          <p:cNvGrpSpPr/>
          <p:nvPr/>
        </p:nvGrpSpPr>
        <p:grpSpPr>
          <a:xfrm>
            <a:off x="-44835" y="2852936"/>
            <a:ext cx="4400811" cy="1610317"/>
            <a:chOff x="251520" y="2503923"/>
            <a:chExt cx="4400811" cy="1610317"/>
          </a:xfrm>
        </p:grpSpPr>
        <p:cxnSp>
          <p:nvCxnSpPr>
            <p:cNvPr id="32" name="Straight Arrow Connector 31"/>
            <p:cNvCxnSpPr>
              <a:stCxn id="31" idx="0"/>
            </p:cNvCxnSpPr>
            <p:nvPr/>
          </p:nvCxnSpPr>
          <p:spPr>
            <a:xfrm flipV="1">
              <a:off x="1633229" y="2503923"/>
              <a:ext cx="3019102" cy="779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251520" y="3283243"/>
              <a:ext cx="2763418" cy="830997"/>
            </a:xfrm>
            <a:prstGeom prst="rect">
              <a:avLst/>
            </a:prstGeom>
            <a:noFill/>
          </p:spPr>
          <p:txBody>
            <a:bodyPr wrap="square" rtlCol="0">
              <a:spAutoFit/>
            </a:bodyPr>
            <a:lstStyle/>
            <a:p>
              <a:pPr algn="ctr" fontAlgn="auto">
                <a:spcBef>
                  <a:spcPts val="0"/>
                </a:spcBef>
                <a:spcAft>
                  <a:spcPts val="0"/>
                </a:spcAft>
              </a:pPr>
              <a:r>
                <a:rPr lang="en-GB" b="1" dirty="0">
                  <a:solidFill>
                    <a:prstClr val="white"/>
                  </a:solidFill>
                  <a:latin typeface="Calibri"/>
                </a:rPr>
                <a:t>Impaired </a:t>
              </a:r>
            </a:p>
            <a:p>
              <a:pPr algn="ctr" fontAlgn="auto">
                <a:spcBef>
                  <a:spcPts val="0"/>
                </a:spcBef>
                <a:spcAft>
                  <a:spcPts val="0"/>
                </a:spcAft>
              </a:pPr>
              <a:r>
                <a:rPr lang="en-GB" b="1" dirty="0">
                  <a:solidFill>
                    <a:prstClr val="white"/>
                  </a:solidFill>
                  <a:latin typeface="Calibri"/>
                </a:rPr>
                <a:t>sensory capacity </a:t>
              </a:r>
            </a:p>
          </p:txBody>
        </p:sp>
      </p:grpSp>
      <p:grpSp>
        <p:nvGrpSpPr>
          <p:cNvPr id="33" name="Group 32"/>
          <p:cNvGrpSpPr/>
          <p:nvPr/>
        </p:nvGrpSpPr>
        <p:grpSpPr>
          <a:xfrm>
            <a:off x="5895096" y="2556483"/>
            <a:ext cx="3032920" cy="1200329"/>
            <a:chOff x="5741485" y="2568983"/>
            <a:chExt cx="3032920" cy="1200329"/>
          </a:xfrm>
        </p:grpSpPr>
        <p:sp>
          <p:nvSpPr>
            <p:cNvPr id="34" name="TextBox 33"/>
            <p:cNvSpPr txBox="1"/>
            <p:nvPr/>
          </p:nvSpPr>
          <p:spPr>
            <a:xfrm>
              <a:off x="6963852" y="2568983"/>
              <a:ext cx="1810553" cy="1200329"/>
            </a:xfrm>
            <a:prstGeom prst="rect">
              <a:avLst/>
            </a:prstGeom>
            <a:noFill/>
          </p:spPr>
          <p:txBody>
            <a:bodyPr wrap="square" rtlCol="0">
              <a:spAutoFit/>
            </a:bodyPr>
            <a:lstStyle/>
            <a:p>
              <a:pPr fontAlgn="auto">
                <a:spcBef>
                  <a:spcPts val="0"/>
                </a:spcBef>
                <a:spcAft>
                  <a:spcPts val="0"/>
                </a:spcAft>
              </a:pPr>
              <a:r>
                <a:rPr lang="en-GB" b="1" dirty="0">
                  <a:solidFill>
                    <a:prstClr val="white"/>
                  </a:solidFill>
                  <a:latin typeface="Calibri"/>
                </a:rPr>
                <a:t>Weakened skeleton or and shell </a:t>
              </a:r>
            </a:p>
          </p:txBody>
        </p:sp>
        <p:cxnSp>
          <p:nvCxnSpPr>
            <p:cNvPr id="35" name="Straight Arrow Connector 34"/>
            <p:cNvCxnSpPr/>
            <p:nvPr/>
          </p:nvCxnSpPr>
          <p:spPr>
            <a:xfrm flipH="1">
              <a:off x="5741485" y="3243084"/>
              <a:ext cx="1106786" cy="29431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39" name="TextBox 38"/>
          <p:cNvSpPr txBox="1"/>
          <p:nvPr/>
        </p:nvSpPr>
        <p:spPr>
          <a:xfrm>
            <a:off x="-1" y="1586409"/>
            <a:ext cx="2846425" cy="707886"/>
          </a:xfrm>
          <a:prstGeom prst="rect">
            <a:avLst/>
          </a:prstGeom>
          <a:noFill/>
        </p:spPr>
        <p:txBody>
          <a:bodyPr wrap="square" rtlCol="0">
            <a:spAutoFit/>
          </a:bodyPr>
          <a:lstStyle/>
          <a:p>
            <a:pPr fontAlgn="auto">
              <a:spcBef>
                <a:spcPts val="0"/>
              </a:spcBef>
              <a:spcAft>
                <a:spcPts val="0"/>
              </a:spcAft>
            </a:pPr>
            <a:r>
              <a:rPr lang="en-GB" sz="4000" b="1" dirty="0">
                <a:solidFill>
                  <a:srgbClr val="FFC000"/>
                </a:solidFill>
                <a:latin typeface="Calibri"/>
              </a:rPr>
              <a:t>Growth rate </a:t>
            </a:r>
          </a:p>
        </p:txBody>
      </p:sp>
      <p:cxnSp>
        <p:nvCxnSpPr>
          <p:cNvPr id="41" name="Straight Arrow Connector 40"/>
          <p:cNvCxnSpPr>
            <a:stCxn id="39" idx="3"/>
          </p:cNvCxnSpPr>
          <p:nvPr/>
        </p:nvCxnSpPr>
        <p:spPr>
          <a:xfrm flipV="1">
            <a:off x="2846424" y="1735943"/>
            <a:ext cx="567458" cy="2044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9"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29" b="99372" l="2786" r="96379">
                        <a14:foregroundMark x1="16156" y1="20084" x2="16156" y2="20084"/>
                        <a14:foregroundMark x1="25348" y1="20502" x2="25348" y2="20502"/>
                        <a14:foregroundMark x1="5014" y1="19038" x2="5014" y2="19038"/>
                        <a14:foregroundMark x1="78830" y1="21130" x2="78830" y2="21130"/>
                        <a14:foregroundMark x1="86072" y1="19665" x2="86072" y2="19665"/>
                        <a14:foregroundMark x1="93872" y1="19038" x2="93872" y2="19038"/>
                        <a14:foregroundMark x1="53760" y1="94561" x2="53760" y2="94561"/>
                        <a14:foregroundMark x1="52368" y1="93724" x2="52368" y2="93724"/>
                        <a14:foregroundMark x1="52368" y1="91423" x2="52368" y2="91423"/>
                        <a14:foregroundMark x1="52925" y1="91004" x2="52925" y2="91004"/>
                        <a14:foregroundMark x1="48189" y1="94770" x2="48189" y2="94770"/>
                        <a14:foregroundMark x1="45961" y1="94770" x2="45961" y2="94770"/>
                        <a14:foregroundMark x1="41783" y1="95607" x2="41783" y2="95607"/>
                        <a14:foregroundMark x1="57660" y1="94770" x2="57660" y2="94770"/>
                        <a14:foregroundMark x1="62117" y1="95188" x2="62117" y2="95188"/>
                        <a14:foregroundMark x1="65738" y1="96234" x2="65738" y2="96234"/>
                        <a14:foregroundMark x1="72702" y1="95188" x2="72702" y2="95188"/>
                        <a14:foregroundMark x1="73259" y1="94561" x2="73259" y2="94561"/>
                        <a14:foregroundMark x1="73259" y1="92050" x2="73259" y2="92050"/>
                        <a14:foregroundMark x1="73538" y1="91423" x2="73538" y2="91423"/>
                        <a14:foregroundMark x1="77716" y1="91841" x2="77716" y2="91841"/>
                        <a14:foregroundMark x1="77716" y1="93096" x2="77716" y2="93096"/>
                        <a14:foregroundMark x1="79109" y1="93096" x2="79109" y2="93096"/>
                        <a14:foregroundMark x1="80501" y1="93096" x2="80501" y2="93096"/>
                        <a14:foregroundMark x1="82451" y1="93096" x2="82451" y2="93096"/>
                        <a14:foregroundMark x1="83287" y1="93096" x2="83287" y2="93096"/>
                        <a14:foregroundMark x1="38719" y1="96653" x2="38719" y2="96653"/>
                        <a14:foregroundMark x1="38162" y1="96234" x2="36212" y2="96234"/>
                        <a14:foregroundMark x1="33426" y1="95816" x2="32033" y2="95188"/>
                        <a14:foregroundMark x1="31198" y1="94770" x2="31198" y2="94770"/>
                        <a14:foregroundMark x1="27019" y1="93515" x2="27019" y2="93515"/>
                        <a14:foregroundMark x1="25627" y1="93515" x2="23955" y2="92678"/>
                        <a14:foregroundMark x1="22006" y1="92469" x2="22006" y2="92469"/>
                        <a14:foregroundMark x1="28412" y1="92469" x2="28412" y2="92469"/>
                        <a14:foregroundMark x1="31198" y1="91841" x2="31198" y2="91841"/>
                        <a14:foregroundMark x1="34819" y1="91423" x2="34819" y2="91423"/>
                        <a14:foregroundMark x1="18384" y1="23222" x2="18384" y2="23222"/>
                        <a14:foregroundMark x1="93036" y1="24268" x2="93036" y2="24268"/>
                      </a14:backgroundRemoval>
                    </a14:imgEffect>
                  </a14:imgLayer>
                </a14:imgProps>
              </a:ext>
              <a:ext uri="{28A0092B-C50C-407E-A947-70E740481C1C}">
                <a14:useLocalDpi xmlns:a14="http://schemas.microsoft.com/office/drawing/2010/main" val="0"/>
              </a:ext>
            </a:extLst>
          </a:blip>
          <a:srcRect/>
          <a:stretch>
            <a:fillRect/>
          </a:stretch>
        </p:blipFill>
        <p:spPr bwMode="auto">
          <a:xfrm>
            <a:off x="3643553" y="1717123"/>
            <a:ext cx="2839386" cy="378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batrap\AppData\Local\Microsoft\Windows\Temporary Internet Files\Content.IE5\8QJ022BZ\MC90001507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561384" y="3252294"/>
            <a:ext cx="4012663" cy="15167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4932039" y="1130261"/>
            <a:ext cx="4049555" cy="707886"/>
            <a:chOff x="3897371" y="184148"/>
            <a:chExt cx="4419045" cy="707886"/>
          </a:xfrm>
        </p:grpSpPr>
        <p:sp>
          <p:nvSpPr>
            <p:cNvPr id="21" name="TextBox 20"/>
            <p:cNvSpPr txBox="1"/>
            <p:nvPr/>
          </p:nvSpPr>
          <p:spPr>
            <a:xfrm>
              <a:off x="3897371" y="184148"/>
              <a:ext cx="839364" cy="707886"/>
            </a:xfrm>
            <a:prstGeom prst="rect">
              <a:avLst/>
            </a:prstGeom>
            <a:noFill/>
          </p:spPr>
          <p:txBody>
            <a:bodyPr wrap="square" rtlCol="0">
              <a:spAutoFit/>
            </a:bodyPr>
            <a:lstStyle/>
            <a:p>
              <a:pPr fontAlgn="auto">
                <a:spcBef>
                  <a:spcPts val="0"/>
                </a:spcBef>
                <a:spcAft>
                  <a:spcPts val="0"/>
                </a:spcAft>
              </a:pPr>
              <a:r>
                <a:rPr lang="en-GB" sz="4000" b="1" dirty="0">
                  <a:solidFill>
                    <a:prstClr val="black"/>
                  </a:solidFill>
                  <a:latin typeface="Calibri"/>
                </a:rPr>
                <a:t>?</a:t>
              </a:r>
            </a:p>
          </p:txBody>
        </p:sp>
        <p:sp>
          <p:nvSpPr>
            <p:cNvPr id="22" name="TextBox 21"/>
            <p:cNvSpPr txBox="1"/>
            <p:nvPr/>
          </p:nvSpPr>
          <p:spPr>
            <a:xfrm>
              <a:off x="6566672" y="348344"/>
              <a:ext cx="1749744" cy="461665"/>
            </a:xfrm>
            <a:prstGeom prst="rect">
              <a:avLst/>
            </a:prstGeom>
            <a:noFill/>
          </p:spPr>
          <p:txBody>
            <a:bodyPr wrap="square" rtlCol="0">
              <a:spAutoFit/>
            </a:bodyPr>
            <a:lstStyle/>
            <a:p>
              <a:pPr fontAlgn="auto">
                <a:spcBef>
                  <a:spcPts val="0"/>
                </a:spcBef>
                <a:spcAft>
                  <a:spcPts val="0"/>
                </a:spcAft>
              </a:pPr>
              <a:r>
                <a:rPr lang="en-GB" b="1" dirty="0">
                  <a:solidFill>
                    <a:prstClr val="white"/>
                  </a:solidFill>
                  <a:latin typeface="Calibri"/>
                </a:rPr>
                <a:t>Behaviour</a:t>
              </a:r>
            </a:p>
          </p:txBody>
        </p:sp>
        <p:cxnSp>
          <p:nvCxnSpPr>
            <p:cNvPr id="23" name="Straight Arrow Connector 22"/>
            <p:cNvCxnSpPr>
              <a:endCxn id="21" idx="3"/>
            </p:cNvCxnSpPr>
            <p:nvPr/>
          </p:nvCxnSpPr>
          <p:spPr>
            <a:xfrm flipH="1" flipV="1">
              <a:off x="4736735" y="538091"/>
              <a:ext cx="1419441" cy="103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pic>
        <p:nvPicPr>
          <p:cNvPr id="36" name="Picture 35" descr="OA-ICC_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alphaModFix/>
                <a:lum/>
              </a:blip>
              <a:stretch>
                <a:fillRect/>
              </a:stretch>
            </p:blipFill>
          </mc:Choice>
          <mc:Fallback>
            <p:blipFill>
              <a:blip r:embed="rId7">
                <a:alphaModFix/>
                <a:lum/>
              </a:blip>
              <a:stretch>
                <a:fillRect/>
              </a:stretch>
            </p:blipFill>
          </mc:Fallback>
        </mc:AlternateContent>
        <p:spPr>
          <a:xfrm>
            <a:off x="245840" y="193032"/>
            <a:ext cx="1705604" cy="908419"/>
          </a:xfrm>
          <a:prstGeom prst="rect">
            <a:avLst/>
          </a:prstGeom>
        </p:spPr>
      </p:pic>
    </p:spTree>
    <p:extLst>
      <p:ext uri="{BB962C8B-B14F-4D97-AF65-F5344CB8AC3E}">
        <p14:creationId xmlns:p14="http://schemas.microsoft.com/office/powerpoint/2010/main" val="290999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176143"/>
            <a:ext cx="8892481" cy="830997"/>
          </a:xfrm>
          <a:prstGeom prst="rect">
            <a:avLst/>
          </a:prstGeom>
          <a:solidFill>
            <a:schemeClr val="tx1">
              <a:alpha val="50000"/>
            </a:schemeClr>
          </a:solidFill>
        </p:spPr>
        <p:txBody>
          <a:bodyPr wrap="square" rtlCol="0">
            <a:spAutoFit/>
          </a:bodyPr>
          <a:lstStyle/>
          <a:p>
            <a:pPr fontAlgn="auto">
              <a:spcBef>
                <a:spcPts val="0"/>
              </a:spcBef>
              <a:spcAft>
                <a:spcPts val="0"/>
              </a:spcAft>
            </a:pPr>
            <a:r>
              <a:rPr lang="en-US" sz="4000" b="1" cap="small" dirty="0">
                <a:solidFill>
                  <a:srgbClr val="FFFF00"/>
                </a:solidFill>
                <a:latin typeface="Calibri"/>
              </a:rPr>
              <a:t>  </a:t>
            </a:r>
            <a:r>
              <a:rPr lang="en-US" sz="4800" b="1" cap="small" dirty="0">
                <a:solidFill>
                  <a:srgbClr val="FFFF00"/>
                </a:solidFill>
                <a:latin typeface="Calibri"/>
              </a:rPr>
              <a:t>I</a:t>
            </a:r>
            <a:r>
              <a:rPr lang="en-US" sz="4000" b="1" cap="small" dirty="0">
                <a:solidFill>
                  <a:srgbClr val="FFFF00"/>
                </a:solidFill>
                <a:latin typeface="Calibri"/>
              </a:rPr>
              <a:t>mpediments to ecosystem resilience</a:t>
            </a:r>
          </a:p>
        </p:txBody>
      </p:sp>
      <p:sp>
        <p:nvSpPr>
          <p:cNvPr id="12" name="TextBox 11"/>
          <p:cNvSpPr txBox="1"/>
          <p:nvPr/>
        </p:nvSpPr>
        <p:spPr>
          <a:xfrm>
            <a:off x="259568" y="1988840"/>
            <a:ext cx="3300229" cy="1077218"/>
          </a:xfrm>
          <a:prstGeom prst="rect">
            <a:avLst/>
          </a:prstGeom>
          <a:solidFill>
            <a:schemeClr val="tx1">
              <a:alpha val="25000"/>
            </a:schemeClr>
          </a:solidFill>
          <a:ln>
            <a:solidFill>
              <a:schemeClr val="bg1"/>
            </a:solidFill>
          </a:ln>
        </p:spPr>
        <p:txBody>
          <a:bodyPr wrap="square" rtlCol="0">
            <a:spAutoFit/>
          </a:bodyPr>
          <a:lstStyle/>
          <a:p>
            <a:pPr fontAlgn="auto">
              <a:spcBef>
                <a:spcPts val="0"/>
              </a:spcBef>
              <a:spcAft>
                <a:spcPts val="0"/>
              </a:spcAft>
            </a:pPr>
            <a:r>
              <a:rPr lang="en-US" sz="3200" b="1" dirty="0">
                <a:solidFill>
                  <a:prstClr val="white"/>
                </a:solidFill>
                <a:latin typeface="Calibri"/>
              </a:rPr>
              <a:t>Limited genetic diversity</a:t>
            </a:r>
          </a:p>
        </p:txBody>
      </p:sp>
      <p:sp>
        <p:nvSpPr>
          <p:cNvPr id="13" name="TextBox 12"/>
          <p:cNvSpPr txBox="1"/>
          <p:nvPr/>
        </p:nvSpPr>
        <p:spPr>
          <a:xfrm>
            <a:off x="274529" y="4306253"/>
            <a:ext cx="3300229" cy="1077218"/>
          </a:xfrm>
          <a:prstGeom prst="rect">
            <a:avLst/>
          </a:prstGeom>
          <a:solidFill>
            <a:schemeClr val="tx1">
              <a:alpha val="25000"/>
            </a:schemeClr>
          </a:solidFill>
          <a:ln>
            <a:solidFill>
              <a:schemeClr val="bg1"/>
            </a:solidFill>
          </a:ln>
        </p:spPr>
        <p:txBody>
          <a:bodyPr wrap="square" rtlCol="0">
            <a:spAutoFit/>
          </a:bodyPr>
          <a:lstStyle/>
          <a:p>
            <a:pPr fontAlgn="auto">
              <a:spcBef>
                <a:spcPts val="0"/>
              </a:spcBef>
              <a:spcAft>
                <a:spcPts val="0"/>
              </a:spcAft>
            </a:pPr>
            <a:r>
              <a:rPr lang="en-US" sz="3200" b="1" dirty="0">
                <a:solidFill>
                  <a:prstClr val="white"/>
                </a:solidFill>
                <a:latin typeface="Calibri"/>
              </a:rPr>
              <a:t>Reduced populations</a:t>
            </a:r>
          </a:p>
        </p:txBody>
      </p:sp>
      <p:sp>
        <p:nvSpPr>
          <p:cNvPr id="14" name="TextBox 13"/>
          <p:cNvSpPr txBox="1"/>
          <p:nvPr/>
        </p:nvSpPr>
        <p:spPr>
          <a:xfrm>
            <a:off x="4468288" y="2738537"/>
            <a:ext cx="4255072" cy="1569660"/>
          </a:xfrm>
          <a:prstGeom prst="rect">
            <a:avLst/>
          </a:prstGeom>
          <a:solidFill>
            <a:schemeClr val="bg1">
              <a:alpha val="50000"/>
            </a:schemeClr>
          </a:solidFill>
          <a:ln>
            <a:solidFill>
              <a:schemeClr val="tx1"/>
            </a:solidFill>
          </a:ln>
        </p:spPr>
        <p:txBody>
          <a:bodyPr wrap="square" rtlCol="0">
            <a:spAutoFit/>
          </a:bodyPr>
          <a:lstStyle/>
          <a:p>
            <a:pPr algn="ctr" fontAlgn="auto">
              <a:spcBef>
                <a:spcPts val="0"/>
              </a:spcBef>
              <a:spcAft>
                <a:spcPts val="0"/>
              </a:spcAft>
            </a:pPr>
            <a:r>
              <a:rPr lang="en-US" sz="3200" b="1" dirty="0">
                <a:solidFill>
                  <a:prstClr val="black"/>
                </a:solidFill>
                <a:effectLst>
                  <a:outerShdw blurRad="50800" dist="38100" dir="2700000" algn="tl" rotWithShape="0">
                    <a:prstClr val="white">
                      <a:alpha val="43000"/>
                    </a:prstClr>
                  </a:outerShdw>
                </a:effectLst>
                <a:latin typeface="Calibri"/>
              </a:rPr>
              <a:t>Reduced resilience &amp;</a:t>
            </a:r>
          </a:p>
          <a:p>
            <a:pPr algn="ctr" fontAlgn="auto">
              <a:spcBef>
                <a:spcPts val="0"/>
              </a:spcBef>
              <a:spcAft>
                <a:spcPts val="0"/>
              </a:spcAft>
            </a:pPr>
            <a:r>
              <a:rPr lang="en-US" sz="3200" b="1" dirty="0">
                <a:solidFill>
                  <a:prstClr val="black"/>
                </a:solidFill>
                <a:effectLst>
                  <a:outerShdw blurRad="50800" dist="38100" dir="2700000" algn="tl" rotWithShape="0">
                    <a:prstClr val="white">
                      <a:alpha val="43000"/>
                    </a:prstClr>
                  </a:outerShdw>
                </a:effectLst>
                <a:latin typeface="Calibri"/>
              </a:rPr>
              <a:t>smaller evolutionary  potential</a:t>
            </a:r>
          </a:p>
        </p:txBody>
      </p:sp>
      <p:sp>
        <p:nvSpPr>
          <p:cNvPr id="16" name="Plus 15"/>
          <p:cNvSpPr/>
          <p:nvPr/>
        </p:nvSpPr>
        <p:spPr>
          <a:xfrm>
            <a:off x="1849425" y="3356990"/>
            <a:ext cx="472787" cy="461665"/>
          </a:xfrm>
          <a:prstGeom prst="mathPlus">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Equal 16"/>
          <p:cNvSpPr/>
          <p:nvPr/>
        </p:nvSpPr>
        <p:spPr>
          <a:xfrm>
            <a:off x="3865718" y="3356991"/>
            <a:ext cx="463516" cy="461665"/>
          </a:xfrm>
          <a:prstGeom prst="mathEqual">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pic>
        <p:nvPicPr>
          <p:cNvPr id="22" name="Picture 21" descr="OA-ICC_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lum/>
              </a:blip>
              <a:stretch>
                <a:fillRect/>
              </a:stretch>
            </p:blipFill>
          </mc:Choice>
          <mc:Fallback>
            <p:blipFill>
              <a:blip r:embed="rId4">
                <a:alphaModFix/>
                <a:lum/>
              </a:blip>
              <a:stretch>
                <a:fillRect/>
              </a:stretch>
            </p:blipFill>
          </mc:Fallback>
        </mc:AlternateContent>
        <p:spPr>
          <a:xfrm>
            <a:off x="7289338" y="5805264"/>
            <a:ext cx="1705604" cy="908419"/>
          </a:xfrm>
          <a:prstGeom prst="rect">
            <a:avLst/>
          </a:prstGeom>
        </p:spPr>
      </p:pic>
    </p:spTree>
    <p:extLst>
      <p:ext uri="{BB962C8B-B14F-4D97-AF65-F5344CB8AC3E}">
        <p14:creationId xmlns:p14="http://schemas.microsoft.com/office/powerpoint/2010/main" val="146280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Fond004"/>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8" descr="IAEA log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600" y="6008688"/>
            <a:ext cx="695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58" y="80932"/>
            <a:ext cx="8692683" cy="5798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1710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21363" y="3068960"/>
            <a:ext cx="9136770" cy="0"/>
          </a:xfrm>
          <a:prstGeom prst="line">
            <a:avLst/>
          </a:prstGeom>
          <a:ln w="28575">
            <a:solidFill>
              <a:srgbClr val="3B71C9"/>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340768"/>
            <a:ext cx="9216522" cy="1446550"/>
          </a:xfrm>
          <a:prstGeom prst="rect">
            <a:avLst/>
          </a:prstGeom>
          <a:noFill/>
        </p:spPr>
        <p:txBody>
          <a:bodyPr wrap="square" rtlCol="0">
            <a:spAutoFit/>
          </a:bodyPr>
          <a:lstStyle/>
          <a:p>
            <a:pPr algn="ctr" fontAlgn="auto">
              <a:spcBef>
                <a:spcPts val="0"/>
              </a:spcBef>
              <a:spcAft>
                <a:spcPts val="0"/>
              </a:spcAft>
            </a:pPr>
            <a:r>
              <a:rPr lang="en-US" altLang="en-US" b="1" dirty="0">
                <a:solidFill>
                  <a:srgbClr val="000000"/>
                </a:solidFill>
                <a:cs typeface="Times New Roman" panose="02020603050405020304" pitchFamily="18" charset="0"/>
              </a:rPr>
              <a:t>Ocean acidification will affect various ecosystem services including: </a:t>
            </a:r>
            <a:r>
              <a:rPr lang="en-US" altLang="en-US" sz="3200" b="1" dirty="0">
                <a:solidFill>
                  <a:srgbClr val="000000"/>
                </a:solidFill>
                <a:cs typeface="Times New Roman" panose="02020603050405020304" pitchFamily="18" charset="0"/>
              </a:rPr>
              <a:t>aquaculture, fisheries, marine tourism, seafood security, coastal protection and human livelihoods</a:t>
            </a:r>
          </a:p>
        </p:txBody>
      </p:sp>
      <p:grpSp>
        <p:nvGrpSpPr>
          <p:cNvPr id="33" name="Group 32"/>
          <p:cNvGrpSpPr/>
          <p:nvPr/>
        </p:nvGrpSpPr>
        <p:grpSpPr>
          <a:xfrm>
            <a:off x="35496" y="3335845"/>
            <a:ext cx="2520280" cy="1902647"/>
            <a:chOff x="35496" y="3335845"/>
            <a:chExt cx="2520280" cy="1902647"/>
          </a:xfrm>
        </p:grpSpPr>
        <p:pic>
          <p:nvPicPr>
            <p:cNvPr id="30"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335845"/>
              <a:ext cx="2520280" cy="188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71600" y="4869160"/>
              <a:ext cx="1584176" cy="369332"/>
            </a:xfrm>
            <a:prstGeom prst="rect">
              <a:avLst/>
            </a:prstGeom>
            <a:solidFill>
              <a:schemeClr val="accent1"/>
            </a:solidFill>
          </p:spPr>
          <p:txBody>
            <a:bodyPr wrap="square" rtlCol="0">
              <a:spAutoFit/>
            </a:bodyPr>
            <a:lstStyle/>
            <a:p>
              <a:pPr fontAlgn="auto">
                <a:spcBef>
                  <a:spcPts val="0"/>
                </a:spcBef>
                <a:spcAft>
                  <a:spcPts val="0"/>
                </a:spcAft>
              </a:pPr>
              <a:r>
                <a:rPr lang="en-GB" sz="1800" b="1" dirty="0">
                  <a:solidFill>
                    <a:srgbClr val="FFFF00"/>
                  </a:solidFill>
                  <a:cs typeface="Times New Roman" panose="02020603050405020304" pitchFamily="18" charset="0"/>
                </a:rPr>
                <a:t>Oyster Farms</a:t>
              </a:r>
            </a:p>
          </p:txBody>
        </p:sp>
      </p:grpSp>
      <p:grpSp>
        <p:nvGrpSpPr>
          <p:cNvPr id="19" name="Group 18"/>
          <p:cNvGrpSpPr/>
          <p:nvPr/>
        </p:nvGrpSpPr>
        <p:grpSpPr>
          <a:xfrm>
            <a:off x="2869955" y="3326857"/>
            <a:ext cx="3391549" cy="1942413"/>
            <a:chOff x="2869955" y="3326857"/>
            <a:chExt cx="3391549" cy="1942413"/>
          </a:xfrm>
        </p:grpSpPr>
        <p:pic>
          <p:nvPicPr>
            <p:cNvPr id="28"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9955" y="3326857"/>
              <a:ext cx="3375650" cy="189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788024" y="4869160"/>
              <a:ext cx="1473480" cy="400110"/>
            </a:xfrm>
            <a:prstGeom prst="rect">
              <a:avLst/>
            </a:prstGeom>
            <a:noFill/>
          </p:spPr>
          <p:txBody>
            <a:bodyPr wrap="none" rtlCol="0">
              <a:spAutoFit/>
            </a:bodyPr>
            <a:lstStyle/>
            <a:p>
              <a:pPr fontAlgn="auto">
                <a:spcBef>
                  <a:spcPts val="0"/>
                </a:spcBef>
                <a:spcAft>
                  <a:spcPts val="0"/>
                </a:spcAft>
              </a:pPr>
              <a:r>
                <a:rPr lang="en-GB" sz="2000" b="1" dirty="0">
                  <a:solidFill>
                    <a:srgbClr val="FFFF00"/>
                  </a:solidFill>
                  <a:cs typeface="Times New Roman" panose="02020603050405020304" pitchFamily="18" charset="0"/>
                </a:rPr>
                <a:t>Coral Reefs</a:t>
              </a:r>
            </a:p>
          </p:txBody>
        </p:sp>
      </p:grpSp>
      <p:grpSp>
        <p:nvGrpSpPr>
          <p:cNvPr id="27" name="Group 26"/>
          <p:cNvGrpSpPr/>
          <p:nvPr/>
        </p:nvGrpSpPr>
        <p:grpSpPr>
          <a:xfrm>
            <a:off x="6559783" y="3317865"/>
            <a:ext cx="2651165" cy="1942113"/>
            <a:chOff x="6559783" y="3317865"/>
            <a:chExt cx="2651165" cy="1942113"/>
          </a:xfrm>
        </p:grpSpPr>
        <p:pic>
          <p:nvPicPr>
            <p:cNvPr id="25" name="Picture 2" descr="http://www.iaea.org/nael/imgrel/Pteropodes.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9783" y="3317865"/>
              <a:ext cx="2559821" cy="19113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812360" y="4859868"/>
              <a:ext cx="1398588" cy="400110"/>
            </a:xfrm>
            <a:prstGeom prst="rect">
              <a:avLst/>
            </a:prstGeom>
            <a:noFill/>
          </p:spPr>
          <p:txBody>
            <a:bodyPr wrap="none" rtlCol="0">
              <a:spAutoFit/>
            </a:bodyPr>
            <a:lstStyle/>
            <a:p>
              <a:pPr fontAlgn="auto">
                <a:spcBef>
                  <a:spcPts val="0"/>
                </a:spcBef>
                <a:spcAft>
                  <a:spcPts val="0"/>
                </a:spcAft>
              </a:pPr>
              <a:r>
                <a:rPr lang="en-GB" sz="2000" b="1" dirty="0">
                  <a:solidFill>
                    <a:srgbClr val="FFFF00"/>
                  </a:solidFill>
                  <a:cs typeface="Times New Roman" panose="02020603050405020304" pitchFamily="18" charset="0"/>
                </a:rPr>
                <a:t>Food Webs</a:t>
              </a:r>
            </a:p>
          </p:txBody>
        </p:sp>
      </p:grpSp>
      <p:sp>
        <p:nvSpPr>
          <p:cNvPr id="29" name="Title 1"/>
          <p:cNvSpPr txBox="1">
            <a:spLocks/>
          </p:cNvSpPr>
          <p:nvPr/>
        </p:nvSpPr>
        <p:spPr>
          <a:xfrm>
            <a:off x="251520" y="-99392"/>
            <a:ext cx="8907858" cy="83671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fontAlgn="auto">
              <a:spcAft>
                <a:spcPts val="0"/>
              </a:spcAft>
            </a:pPr>
            <a:r>
              <a:rPr lang="en-GB" sz="4000" dirty="0" smtClean="0">
                <a:solidFill>
                  <a:srgbClr val="0070C0"/>
                </a:solidFill>
              </a:rPr>
              <a:t>Economic and social impacts</a:t>
            </a:r>
            <a:endParaRPr lang="en-GB" sz="4000" dirty="0">
              <a:solidFill>
                <a:srgbClr val="0070C0"/>
              </a:solidFill>
            </a:endParaRPr>
          </a:p>
        </p:txBody>
      </p:sp>
    </p:spTree>
    <p:extLst>
      <p:ext uri="{BB962C8B-B14F-4D97-AF65-F5344CB8AC3E}">
        <p14:creationId xmlns:p14="http://schemas.microsoft.com/office/powerpoint/2010/main" val="25283353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5496" y="5672559"/>
            <a:ext cx="9072688" cy="707886"/>
          </a:xfrm>
          <a:prstGeom prst="rect">
            <a:avLst/>
          </a:prstGeom>
          <a:noFill/>
        </p:spPr>
        <p:txBody>
          <a:bodyPr wrap="square" rtlCol="0">
            <a:spAutoFit/>
          </a:bodyPr>
          <a:lstStyle/>
          <a:p>
            <a:pPr algn="ctr" fontAlgn="auto">
              <a:spcBef>
                <a:spcPts val="0"/>
              </a:spcBef>
              <a:spcAft>
                <a:spcPts val="0"/>
              </a:spcAft>
            </a:pPr>
            <a:r>
              <a:rPr lang="en-GB" sz="2000" dirty="0">
                <a:solidFill>
                  <a:srgbClr val="2F2B20"/>
                </a:solidFill>
                <a:cs typeface="Times New Roman" panose="02020603050405020304" pitchFamily="18" charset="0"/>
              </a:rPr>
              <a:t>Images from coastal area near Papua New Guinea at natural CO</a:t>
            </a:r>
            <a:r>
              <a:rPr lang="en-GB" sz="2000" baseline="-25000" dirty="0">
                <a:solidFill>
                  <a:srgbClr val="2F2B20"/>
                </a:solidFill>
                <a:cs typeface="Times New Roman" panose="02020603050405020304" pitchFamily="18" charset="0"/>
              </a:rPr>
              <a:t>2</a:t>
            </a:r>
            <a:r>
              <a:rPr lang="en-GB" sz="2000" dirty="0">
                <a:solidFill>
                  <a:srgbClr val="2F2B20"/>
                </a:solidFill>
                <a:cs typeface="Times New Roman" panose="02020603050405020304" pitchFamily="18" charset="0"/>
              </a:rPr>
              <a:t> venting from the sediment (Fabricius </a:t>
            </a:r>
            <a:r>
              <a:rPr lang="en-GB" sz="2000" i="1" dirty="0">
                <a:solidFill>
                  <a:srgbClr val="2F2B20"/>
                </a:solidFill>
                <a:cs typeface="Times New Roman" panose="02020603050405020304" pitchFamily="18" charset="0"/>
              </a:rPr>
              <a:t>et al</a:t>
            </a:r>
            <a:r>
              <a:rPr lang="en-GB" sz="2000" dirty="0">
                <a:solidFill>
                  <a:srgbClr val="2F2B20"/>
                </a:solidFill>
                <a:cs typeface="Times New Roman" panose="02020603050405020304" pitchFamily="18" charset="0"/>
              </a:rPr>
              <a:t>, 2011 Nature Climate Change)</a:t>
            </a:r>
          </a:p>
        </p:txBody>
      </p:sp>
      <p:sp>
        <p:nvSpPr>
          <p:cNvPr id="2" name="Title 1"/>
          <p:cNvSpPr>
            <a:spLocks noGrp="1"/>
          </p:cNvSpPr>
          <p:nvPr>
            <p:ph type="ctrTitle"/>
          </p:nvPr>
        </p:nvSpPr>
        <p:spPr>
          <a:xfrm>
            <a:off x="-27163" y="1554758"/>
            <a:ext cx="9144000" cy="603718"/>
          </a:xfrm>
        </p:spPr>
        <p:txBody>
          <a:bodyPr>
            <a:normAutofit fontScale="90000"/>
          </a:bodyPr>
          <a:lstStyle/>
          <a:p>
            <a:r>
              <a:rPr lang="en-GB" sz="2800" b="1" dirty="0" smtClean="0">
                <a:latin typeface="Times New Roman" panose="02020603050405020304" pitchFamily="18" charset="0"/>
                <a:cs typeface="Times New Roman" panose="02020603050405020304" pitchFamily="18" charset="0"/>
              </a:rPr>
              <a:t/>
            </a:r>
            <a:br>
              <a:rPr lang="en-GB" sz="2800" b="1" dirty="0" smtClean="0">
                <a:latin typeface="Times New Roman" panose="02020603050405020304" pitchFamily="18" charset="0"/>
                <a:cs typeface="Times New Roman" panose="02020603050405020304" pitchFamily="18" charset="0"/>
              </a:rPr>
            </a:br>
            <a:r>
              <a:rPr lang="en-GB" sz="2800" u="sng" dirty="0" smtClean="0">
                <a:latin typeface="Times New Roman" panose="02020603050405020304" pitchFamily="18" charset="0"/>
                <a:cs typeface="Times New Roman" panose="02020603050405020304" pitchFamily="18" charset="0"/>
              </a:rPr>
              <a:t/>
            </a:r>
            <a:br>
              <a:rPr lang="en-GB" sz="2800" u="sng" dirty="0" smtClean="0">
                <a:latin typeface="Times New Roman" panose="02020603050405020304" pitchFamily="18" charset="0"/>
                <a:cs typeface="Times New Roman" panose="02020603050405020304" pitchFamily="18" charset="0"/>
              </a:rPr>
            </a:br>
            <a:endParaRPr lang="en-GB" sz="27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36" t="43246" r="54242" b="29940"/>
          <a:stretch/>
        </p:blipFill>
        <p:spPr bwMode="auto">
          <a:xfrm>
            <a:off x="6228184" y="2924944"/>
            <a:ext cx="2880000" cy="209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15" t="12639" r="54170" b="60218"/>
          <a:stretch/>
        </p:blipFill>
        <p:spPr bwMode="auto">
          <a:xfrm>
            <a:off x="33734" y="2276872"/>
            <a:ext cx="2880000" cy="211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048" t="12679" r="15311" b="60387"/>
          <a:stretch/>
        </p:blipFill>
        <p:spPr bwMode="auto">
          <a:xfrm>
            <a:off x="3131840" y="2621232"/>
            <a:ext cx="2880000" cy="210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57804" y="5075518"/>
            <a:ext cx="1635384" cy="584775"/>
          </a:xfrm>
          <a:prstGeom prst="rect">
            <a:avLst/>
          </a:prstGeom>
          <a:noFill/>
        </p:spPr>
        <p:txBody>
          <a:bodyPr wrap="none" rtlCol="0">
            <a:spAutoFit/>
          </a:bodyPr>
          <a:lstStyle/>
          <a:p>
            <a:pPr fontAlgn="auto">
              <a:spcBef>
                <a:spcPts val="0"/>
              </a:spcBef>
              <a:spcAft>
                <a:spcPts val="0"/>
              </a:spcAft>
            </a:pPr>
            <a:r>
              <a:rPr lang="en-GB" sz="3200" dirty="0">
                <a:solidFill>
                  <a:srgbClr val="2F2B20"/>
                </a:solidFill>
                <a:cs typeface="Times New Roman" panose="02020603050405020304" pitchFamily="18" charset="0"/>
              </a:rPr>
              <a:t>pH = 8.1</a:t>
            </a:r>
          </a:p>
        </p:txBody>
      </p:sp>
      <p:sp>
        <p:nvSpPr>
          <p:cNvPr id="21" name="TextBox 20"/>
          <p:cNvSpPr txBox="1"/>
          <p:nvPr/>
        </p:nvSpPr>
        <p:spPr>
          <a:xfrm>
            <a:off x="3235737" y="5075519"/>
            <a:ext cx="2672526" cy="584775"/>
          </a:xfrm>
          <a:prstGeom prst="rect">
            <a:avLst/>
          </a:prstGeom>
          <a:noFill/>
        </p:spPr>
        <p:txBody>
          <a:bodyPr wrap="none" rtlCol="0">
            <a:spAutoFit/>
          </a:bodyPr>
          <a:lstStyle/>
          <a:p>
            <a:pPr fontAlgn="auto">
              <a:spcBef>
                <a:spcPts val="0"/>
              </a:spcBef>
              <a:spcAft>
                <a:spcPts val="0"/>
              </a:spcAft>
            </a:pPr>
            <a:r>
              <a:rPr lang="en-GB" sz="3200" dirty="0">
                <a:solidFill>
                  <a:srgbClr val="2F2B20"/>
                </a:solidFill>
                <a:cs typeface="Times New Roman" panose="02020603050405020304" pitchFamily="18" charset="0"/>
              </a:rPr>
              <a:t>pH = 7.8 to 8.0</a:t>
            </a:r>
          </a:p>
        </p:txBody>
      </p:sp>
      <p:sp>
        <p:nvSpPr>
          <p:cNvPr id="24" name="TextBox 23"/>
          <p:cNvSpPr txBox="1"/>
          <p:nvPr/>
        </p:nvSpPr>
        <p:spPr>
          <a:xfrm>
            <a:off x="6850492" y="5075519"/>
            <a:ext cx="1635384" cy="584775"/>
          </a:xfrm>
          <a:prstGeom prst="rect">
            <a:avLst/>
          </a:prstGeom>
          <a:noFill/>
        </p:spPr>
        <p:txBody>
          <a:bodyPr wrap="none" rtlCol="0">
            <a:spAutoFit/>
          </a:bodyPr>
          <a:lstStyle/>
          <a:p>
            <a:pPr fontAlgn="auto">
              <a:spcBef>
                <a:spcPts val="0"/>
              </a:spcBef>
              <a:spcAft>
                <a:spcPts val="0"/>
              </a:spcAft>
            </a:pPr>
            <a:r>
              <a:rPr lang="en-GB" sz="3200" dirty="0">
                <a:solidFill>
                  <a:srgbClr val="2F2B20"/>
                </a:solidFill>
                <a:cs typeface="Times New Roman" panose="02020603050405020304" pitchFamily="18" charset="0"/>
              </a:rPr>
              <a:t>pH &lt; 7.7</a:t>
            </a:r>
          </a:p>
        </p:txBody>
      </p:sp>
      <p:sp>
        <p:nvSpPr>
          <p:cNvPr id="14" name="TextBox 13"/>
          <p:cNvSpPr txBox="1"/>
          <p:nvPr/>
        </p:nvSpPr>
        <p:spPr>
          <a:xfrm>
            <a:off x="611559" y="1336535"/>
            <a:ext cx="607859" cy="769441"/>
          </a:xfrm>
          <a:prstGeom prst="rect">
            <a:avLst/>
          </a:prstGeom>
          <a:noFill/>
        </p:spPr>
        <p:txBody>
          <a:bodyPr wrap="none" rtlCol="0">
            <a:spAutoFit/>
          </a:bodyPr>
          <a:lstStyle/>
          <a:p>
            <a:pPr fontAlgn="auto">
              <a:spcBef>
                <a:spcPts val="0"/>
              </a:spcBef>
              <a:spcAft>
                <a:spcPts val="0"/>
              </a:spcAft>
            </a:pPr>
            <a:r>
              <a:rPr lang="en-GB" sz="4400" dirty="0">
                <a:solidFill>
                  <a:srgbClr val="2F2B20"/>
                </a:solidFill>
                <a:cs typeface="Times New Roman" panose="02020603050405020304" pitchFamily="18" charset="0"/>
              </a:rPr>
              <a:t>$ </a:t>
            </a:r>
          </a:p>
        </p:txBody>
      </p:sp>
      <p:sp>
        <p:nvSpPr>
          <p:cNvPr id="15" name="TextBox 14"/>
          <p:cNvSpPr txBox="1"/>
          <p:nvPr/>
        </p:nvSpPr>
        <p:spPr>
          <a:xfrm>
            <a:off x="4191391" y="1657994"/>
            <a:ext cx="934871" cy="769441"/>
          </a:xfrm>
          <a:prstGeom prst="rect">
            <a:avLst/>
          </a:prstGeom>
          <a:noFill/>
        </p:spPr>
        <p:txBody>
          <a:bodyPr wrap="none" rtlCol="0">
            <a:spAutoFit/>
          </a:bodyPr>
          <a:lstStyle/>
          <a:p>
            <a:pPr fontAlgn="auto">
              <a:spcBef>
                <a:spcPts val="0"/>
              </a:spcBef>
              <a:spcAft>
                <a:spcPts val="0"/>
              </a:spcAft>
            </a:pPr>
            <a:r>
              <a:rPr lang="en-GB" sz="4400" dirty="0">
                <a:solidFill>
                  <a:srgbClr val="2F2B20"/>
                </a:solidFill>
                <a:cs typeface="Times New Roman" panose="02020603050405020304" pitchFamily="18" charset="0"/>
              </a:rPr>
              <a:t>???</a:t>
            </a:r>
          </a:p>
        </p:txBody>
      </p:sp>
      <p:sp>
        <p:nvSpPr>
          <p:cNvPr id="3" name="Down Arrow 2"/>
          <p:cNvSpPr/>
          <p:nvPr/>
        </p:nvSpPr>
        <p:spPr>
          <a:xfrm rot="10800000">
            <a:off x="1043608" y="1369962"/>
            <a:ext cx="4846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sp>
        <p:nvSpPr>
          <p:cNvPr id="19" name="TextBox 18"/>
          <p:cNvSpPr txBox="1"/>
          <p:nvPr/>
        </p:nvSpPr>
        <p:spPr>
          <a:xfrm>
            <a:off x="7164287" y="2038202"/>
            <a:ext cx="607859" cy="769441"/>
          </a:xfrm>
          <a:prstGeom prst="rect">
            <a:avLst/>
          </a:prstGeom>
          <a:noFill/>
        </p:spPr>
        <p:txBody>
          <a:bodyPr wrap="none" rtlCol="0">
            <a:spAutoFit/>
          </a:bodyPr>
          <a:lstStyle/>
          <a:p>
            <a:pPr fontAlgn="auto">
              <a:spcBef>
                <a:spcPts val="0"/>
              </a:spcBef>
              <a:spcAft>
                <a:spcPts val="0"/>
              </a:spcAft>
            </a:pPr>
            <a:r>
              <a:rPr lang="en-GB" sz="4400" dirty="0">
                <a:solidFill>
                  <a:srgbClr val="2F2B20"/>
                </a:solidFill>
                <a:cs typeface="Times New Roman" panose="02020603050405020304" pitchFamily="18" charset="0"/>
              </a:rPr>
              <a:t>$ </a:t>
            </a:r>
          </a:p>
        </p:txBody>
      </p:sp>
      <p:sp>
        <p:nvSpPr>
          <p:cNvPr id="22" name="Down Arrow 21"/>
          <p:cNvSpPr/>
          <p:nvPr/>
        </p:nvSpPr>
        <p:spPr>
          <a:xfrm>
            <a:off x="7596336" y="2144054"/>
            <a:ext cx="4846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sp>
        <p:nvSpPr>
          <p:cNvPr id="23" name="Title 1"/>
          <p:cNvSpPr txBox="1">
            <a:spLocks/>
          </p:cNvSpPr>
          <p:nvPr/>
        </p:nvSpPr>
        <p:spPr>
          <a:xfrm>
            <a:off x="251520" y="-99392"/>
            <a:ext cx="8907858" cy="83671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fontAlgn="auto">
              <a:spcAft>
                <a:spcPts val="0"/>
              </a:spcAft>
            </a:pPr>
            <a:r>
              <a:rPr lang="en-GB" sz="4000" dirty="0" smtClean="0">
                <a:solidFill>
                  <a:srgbClr val="0070C0"/>
                </a:solidFill>
              </a:rPr>
              <a:t>The Future We Want?</a:t>
            </a:r>
            <a:endParaRPr lang="en-GB" sz="4000" dirty="0">
              <a:solidFill>
                <a:srgbClr val="0070C0"/>
              </a:solidFill>
            </a:endParaRPr>
          </a:p>
        </p:txBody>
      </p:sp>
    </p:spTree>
    <p:extLst>
      <p:ext uri="{BB962C8B-B14F-4D97-AF65-F5344CB8AC3E}">
        <p14:creationId xmlns:p14="http://schemas.microsoft.com/office/powerpoint/2010/main" val="34707520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701480"/>
            <a:ext cx="9144000" cy="1156521"/>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1761433"/>
            <a:ext cx="9144000" cy="29295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04543" y="435723"/>
            <a:ext cx="8439457" cy="417181"/>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John-Kerry.jpg"/>
          <p:cNvPicPr>
            <a:picLocks noChangeAspect="1"/>
          </p:cNvPicPr>
          <p:nvPr/>
        </p:nvPicPr>
        <p:blipFill>
          <a:blip r:embed="rId2"/>
          <a:srcRect l="6562" r="13123"/>
          <a:stretch>
            <a:fillRect/>
          </a:stretch>
        </p:blipFill>
        <p:spPr>
          <a:xfrm rot="21277592">
            <a:off x="620405" y="1711464"/>
            <a:ext cx="3525110" cy="2315052"/>
          </a:xfrm>
          <a:prstGeom prst="rect">
            <a:avLst/>
          </a:prstGeom>
          <a:effectLst>
            <a:glow rad="190500">
              <a:schemeClr val="bg1">
                <a:alpha val="75000"/>
              </a:schemeClr>
            </a:glow>
          </a:effectLst>
        </p:spPr>
      </p:pic>
      <p:sp>
        <p:nvSpPr>
          <p:cNvPr id="9" name="TextBox 8"/>
          <p:cNvSpPr txBox="1"/>
          <p:nvPr/>
        </p:nvSpPr>
        <p:spPr>
          <a:xfrm>
            <a:off x="4560991" y="4690974"/>
            <a:ext cx="4583008" cy="338554"/>
          </a:xfrm>
          <a:prstGeom prst="rect">
            <a:avLst/>
          </a:prstGeom>
          <a:noFill/>
        </p:spPr>
        <p:txBody>
          <a:bodyPr wrap="square" rtlCol="0">
            <a:spAutoFit/>
          </a:bodyPr>
          <a:lstStyle/>
          <a:p>
            <a:r>
              <a:rPr lang="en-US" sz="1600" dirty="0" smtClean="0">
                <a:latin typeface="Book Antiqua"/>
              </a:rPr>
              <a:t>.</a:t>
            </a:r>
            <a:endParaRPr lang="en-US" sz="1600" dirty="0">
              <a:latin typeface="Book Antiqua"/>
            </a:endParaRPr>
          </a:p>
        </p:txBody>
      </p:sp>
      <p:sp>
        <p:nvSpPr>
          <p:cNvPr id="10" name="TextBox 9"/>
          <p:cNvSpPr txBox="1"/>
          <p:nvPr/>
        </p:nvSpPr>
        <p:spPr>
          <a:xfrm>
            <a:off x="4560991" y="1693889"/>
            <a:ext cx="4508058" cy="3000821"/>
          </a:xfrm>
          <a:prstGeom prst="rect">
            <a:avLst/>
          </a:prstGeom>
          <a:noFill/>
        </p:spPr>
        <p:txBody>
          <a:bodyPr wrap="square" rtlCol="0">
            <a:spAutoFit/>
          </a:bodyPr>
          <a:lstStyle/>
          <a:p>
            <a:pPr>
              <a:lnSpc>
                <a:spcPct val="150000"/>
              </a:lnSpc>
            </a:pPr>
            <a:r>
              <a:rPr lang="en-US" sz="1800" b="1" i="1" dirty="0" smtClean="0">
                <a:solidFill>
                  <a:schemeClr val="accent3">
                    <a:lumMod val="90000"/>
                  </a:schemeClr>
                </a:solidFill>
                <a:latin typeface="Book Antiqua"/>
              </a:rPr>
              <a:t>“And while the pH of ocean water may vary slightly from one place to another, rising levels of ocean acidification threaten ocean ecology </a:t>
            </a:r>
            <a:r>
              <a:rPr lang="en-US" sz="1800" b="1" i="1" u="sng" dirty="0" smtClean="0">
                <a:solidFill>
                  <a:schemeClr val="accent3">
                    <a:lumMod val="90000"/>
                  </a:schemeClr>
                </a:solidFill>
                <a:latin typeface="Book Antiqua"/>
              </a:rPr>
              <a:t>everywhere</a:t>
            </a:r>
            <a:r>
              <a:rPr lang="en-US" sz="1800" b="1" i="1" dirty="0" smtClean="0">
                <a:solidFill>
                  <a:schemeClr val="accent3">
                    <a:lumMod val="90000"/>
                  </a:schemeClr>
                </a:solidFill>
                <a:latin typeface="Book Antiqua"/>
              </a:rPr>
              <a:t>. Along with the atmosphere, our ocean is the greatest of all of our shared assets. “ </a:t>
            </a:r>
          </a:p>
          <a:p>
            <a:pPr>
              <a:lnSpc>
                <a:spcPct val="150000"/>
              </a:lnSpc>
            </a:pPr>
            <a:r>
              <a:rPr lang="en-US" sz="1800" b="1" i="1" dirty="0">
                <a:solidFill>
                  <a:schemeClr val="accent3">
                    <a:lumMod val="90000"/>
                  </a:schemeClr>
                </a:solidFill>
                <a:latin typeface="Book Antiqua"/>
              </a:rPr>
              <a:t>	</a:t>
            </a:r>
            <a:r>
              <a:rPr lang="en-US" sz="1800" b="1" i="1" dirty="0" smtClean="0">
                <a:solidFill>
                  <a:schemeClr val="accent3">
                    <a:lumMod val="90000"/>
                  </a:schemeClr>
                </a:solidFill>
                <a:latin typeface="Book Antiqua"/>
              </a:rPr>
              <a:t>	Secretary John Kerry</a:t>
            </a:r>
            <a:endParaRPr lang="en-US" sz="1800" b="1" i="1" dirty="0">
              <a:solidFill>
                <a:schemeClr val="accent3">
                  <a:lumMod val="90000"/>
                </a:schemeClr>
              </a:solidFill>
              <a:latin typeface="Book Antiqua"/>
            </a:endParaRPr>
          </a:p>
        </p:txBody>
      </p:sp>
      <p:sp>
        <p:nvSpPr>
          <p:cNvPr id="11" name="TextBox 10"/>
          <p:cNvSpPr txBox="1"/>
          <p:nvPr/>
        </p:nvSpPr>
        <p:spPr>
          <a:xfrm>
            <a:off x="704543" y="435723"/>
            <a:ext cx="8554188" cy="400110"/>
          </a:xfrm>
          <a:prstGeom prst="rect">
            <a:avLst/>
          </a:prstGeom>
          <a:noFill/>
        </p:spPr>
        <p:txBody>
          <a:bodyPr wrap="square" rtlCol="0">
            <a:spAutoFit/>
          </a:bodyPr>
          <a:lstStyle/>
          <a:p>
            <a:r>
              <a:rPr lang="en-US" sz="2000" b="1" dirty="0" smtClean="0">
                <a:solidFill>
                  <a:schemeClr val="bg1"/>
                </a:solidFill>
                <a:latin typeface="Stencil Std"/>
                <a:ea typeface="小塚明朝 Pro EL"/>
              </a:rPr>
              <a:t>“OUR OCEAN” CONFERENCE, WASHINGTON, 16-17 JUNE 2014</a:t>
            </a:r>
            <a:endParaRPr lang="en-US" sz="2000" b="1" dirty="0">
              <a:solidFill>
                <a:schemeClr val="bg1"/>
              </a:solidFill>
              <a:latin typeface="Stencil Std"/>
              <a:ea typeface="小塚明朝 Pro EL"/>
            </a:endParaRPr>
          </a:p>
        </p:txBody>
      </p:sp>
      <p:pic>
        <p:nvPicPr>
          <p:cNvPr id="12" name="Picture 11" descr="Kerry+Meets+Prince+Albert+Monaco+State+Department+DwhpZIUfJGbl.jpg"/>
          <p:cNvPicPr>
            <a:picLocks noChangeAspect="1"/>
          </p:cNvPicPr>
          <p:nvPr/>
        </p:nvPicPr>
        <p:blipFill>
          <a:blip r:embed="rId3"/>
          <a:stretch>
            <a:fillRect/>
          </a:stretch>
        </p:blipFill>
        <p:spPr>
          <a:xfrm rot="21054737">
            <a:off x="2587584" y="3773428"/>
            <a:ext cx="1885950" cy="1257300"/>
          </a:xfrm>
          <a:prstGeom prst="rect">
            <a:avLst/>
          </a:prstGeom>
          <a:effectLst>
            <a:glow rad="190500">
              <a:schemeClr val="bg1">
                <a:alpha val="75000"/>
              </a:schemeClr>
            </a:glow>
          </a:effectLst>
        </p:spPr>
      </p:pic>
      <p:pic>
        <p:nvPicPr>
          <p:cNvPr id="13" name="Picture 12" descr="leonardo-dicaprio.jpg"/>
          <p:cNvPicPr>
            <a:picLocks noChangeAspect="1"/>
          </p:cNvPicPr>
          <p:nvPr/>
        </p:nvPicPr>
        <p:blipFill>
          <a:blip r:embed="rId4"/>
          <a:stretch>
            <a:fillRect/>
          </a:stretch>
        </p:blipFill>
        <p:spPr>
          <a:xfrm rot="470097">
            <a:off x="414757" y="3826629"/>
            <a:ext cx="1847850" cy="1224915"/>
          </a:xfrm>
          <a:prstGeom prst="rect">
            <a:avLst/>
          </a:prstGeom>
          <a:effectLst>
            <a:glow rad="190500">
              <a:schemeClr val="bg1">
                <a:alpha val="75000"/>
              </a:schemeClr>
            </a:glow>
          </a:effectLst>
        </p:spPr>
      </p:pic>
      <p:pic>
        <p:nvPicPr>
          <p:cNvPr id="14" name="Picture 13" descr="OA-ICC_logo-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alphaModFix/>
                <a:lum/>
              </a:blip>
              <a:stretch>
                <a:fillRect/>
              </a:stretch>
            </p:blipFill>
          </mc:Choice>
          <mc:Fallback>
            <p:blipFill>
              <a:blip r:embed="rId6">
                <a:alphaModFix/>
                <a:lum/>
              </a:blip>
              <a:stretch>
                <a:fillRect/>
              </a:stretch>
            </p:blipFill>
          </mc:Fallback>
        </mc:AlternateContent>
        <p:spPr>
          <a:xfrm>
            <a:off x="107504" y="5773618"/>
            <a:ext cx="2035984" cy="1084383"/>
          </a:xfrm>
          <a:prstGeom prst="rect">
            <a:avLst/>
          </a:prstGeom>
        </p:spPr>
      </p:pic>
    </p:spTree>
    <p:extLst>
      <p:ext uri="{BB962C8B-B14F-4D97-AF65-F5344CB8AC3E}">
        <p14:creationId xmlns:p14="http://schemas.microsoft.com/office/powerpoint/2010/main" val="13814688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de-DE" dirty="0" err="1" smtClean="0"/>
              <a:t>Peaceful</a:t>
            </a:r>
            <a:r>
              <a:rPr lang="de-DE" dirty="0" smtClean="0"/>
              <a:t> </a:t>
            </a:r>
            <a:r>
              <a:rPr lang="de-DE" dirty="0" err="1" smtClean="0"/>
              <a:t>Uses</a:t>
            </a:r>
            <a:r>
              <a:rPr lang="de-DE" dirty="0" smtClean="0"/>
              <a:t> </a:t>
            </a:r>
            <a:endParaRPr lang="en-GB" dirty="0"/>
          </a:p>
        </p:txBody>
      </p:sp>
      <p:pic>
        <p:nvPicPr>
          <p:cNvPr id="1576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625" y="1279525"/>
            <a:ext cx="2697163" cy="4027488"/>
          </a:xfrm>
        </p:spPr>
      </p:pic>
      <p:pic>
        <p:nvPicPr>
          <p:cNvPr id="1577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3856038"/>
            <a:ext cx="3287713"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1282700"/>
            <a:ext cx="26797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300163"/>
            <a:ext cx="3381375"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idx="4294967295"/>
          </p:nvPr>
        </p:nvSpPr>
        <p:spPr/>
        <p:txBody>
          <a:bodyPr/>
          <a:lstStyle/>
          <a:p>
            <a:pPr eaLnBrk="1" hangingPunct="1"/>
            <a:r>
              <a:rPr lang="fr-FR" altLang="en-US" sz="3200" dirty="0" err="1" smtClean="0"/>
              <a:t>Technical</a:t>
            </a:r>
            <a:r>
              <a:rPr lang="fr-FR" altLang="en-US" sz="3200" dirty="0" smtClean="0"/>
              <a:t> </a:t>
            </a:r>
            <a:r>
              <a:rPr lang="fr-FR" altLang="en-US" sz="3200" dirty="0" err="1" smtClean="0"/>
              <a:t>Cooperation</a:t>
            </a:r>
            <a:r>
              <a:rPr lang="fr-FR" altLang="en-US" sz="3200" dirty="0" smtClean="0"/>
              <a:t> &amp; </a:t>
            </a:r>
            <a:r>
              <a:rPr lang="fr-FR" altLang="en-US" sz="3200" dirty="0" err="1"/>
              <a:t>C</a:t>
            </a:r>
            <a:r>
              <a:rPr lang="fr-FR" altLang="en-US" sz="3200" dirty="0" err="1" smtClean="0"/>
              <a:t>apacity</a:t>
            </a:r>
            <a:r>
              <a:rPr lang="fr-FR" altLang="en-US" sz="3200" dirty="0" smtClean="0"/>
              <a:t> Building</a:t>
            </a:r>
          </a:p>
        </p:txBody>
      </p:sp>
      <p:pic>
        <p:nvPicPr>
          <p:cNvPr id="164867"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bwMode="auto">
          <a:xfrm>
            <a:off x="0" y="1417638"/>
            <a:ext cx="2944813" cy="4505325"/>
          </a:xfrm>
          <a:noFill/>
        </p:spPr>
      </p:pic>
      <p:grpSp>
        <p:nvGrpSpPr>
          <p:cNvPr id="164868" name="Group 4"/>
          <p:cNvGrpSpPr>
            <a:grpSpLocks/>
          </p:cNvGrpSpPr>
          <p:nvPr/>
        </p:nvGrpSpPr>
        <p:grpSpPr bwMode="auto">
          <a:xfrm>
            <a:off x="5688013" y="1176338"/>
            <a:ext cx="3455987" cy="5184775"/>
            <a:chOff x="3334" y="845"/>
            <a:chExt cx="2177" cy="3266"/>
          </a:xfrm>
        </p:grpSpPr>
        <p:pic>
          <p:nvPicPr>
            <p:cNvPr id="164870" name="Picture 5" descr="Immagine 2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 y="845"/>
              <a:ext cx="2177"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6" descr="AKWT0511 Kuwait 130520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4" y="2478"/>
              <a:ext cx="2177"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4869" name="Picture 7" descr="IMG_13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788" y="2125663"/>
            <a:ext cx="2603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558800" y="215900"/>
            <a:ext cx="7988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altLang="en-US" b="1" dirty="0" smtClean="0">
                <a:solidFill>
                  <a:schemeClr val="tx2"/>
                </a:solidFill>
                <a:latin typeface="Arial" pitchFamily="34" charset="0"/>
                <a:cs typeface="Arial" pitchFamily="34" charset="0"/>
              </a:rPr>
              <a:t>Thank you</a:t>
            </a:r>
            <a:endParaRPr lang="en-GB" altLang="en-US" b="1" dirty="0">
              <a:solidFill>
                <a:schemeClr val="tx2"/>
              </a:solidFill>
              <a:latin typeface="Arial" pitchFamily="34" charset="0"/>
              <a:cs typeface="Arial" pitchFamily="34" charset="0"/>
            </a:endParaRPr>
          </a:p>
        </p:txBody>
      </p:sp>
      <p:sp>
        <p:nvSpPr>
          <p:cNvPr id="3" name="Rectangle 2"/>
          <p:cNvSpPr/>
          <p:nvPr/>
        </p:nvSpPr>
        <p:spPr>
          <a:xfrm>
            <a:off x="1974383" y="1502302"/>
            <a:ext cx="5225396" cy="461665"/>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en-GB"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Picture 2" descr="\\f401\nael-store\Temp\JLT\Retreatpix\_RC14025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44499" y="3095469"/>
            <a:ext cx="4988593" cy="3313319"/>
          </a:xfrm>
          <a:prstGeom prst="rect">
            <a:avLst/>
          </a:prstGeom>
          <a:noFill/>
          <a:extLst>
            <a:ext uri="{909E8E84-426E-40DD-AFC4-6F175D3DCCD1}">
              <a14:hiddenFill xmlns:a14="http://schemas.microsoft.com/office/drawing/2010/main">
                <a:solidFill>
                  <a:srgbClr val="FFFFFF"/>
                </a:solidFill>
              </a14:hiddenFill>
            </a:ext>
          </a:extLst>
        </p:spPr>
      </p:pic>
      <p:pic>
        <p:nvPicPr>
          <p:cNvPr id="182275" name="Picture 5" desc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52" y="846943"/>
            <a:ext cx="4382650" cy="328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Fond004"/>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8" descr="IAEA log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600" y="6008688"/>
            <a:ext cx="695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36" y="119427"/>
            <a:ext cx="3781685" cy="5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38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979670"/>
            <a:ext cx="4292672" cy="572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306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4" descr="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5904" y="97436"/>
            <a:ext cx="6186612" cy="616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17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gradFill rotWithShape="1">
            <a:gsLst>
              <a:gs pos="0">
                <a:srgbClr val="00B0F0">
                  <a:alpha val="40000"/>
                </a:srgbClr>
              </a:gs>
              <a:gs pos="35001">
                <a:srgbClr val="FFFFFF"/>
              </a:gs>
              <a:gs pos="64000">
                <a:srgbClr val="FFFFFF"/>
              </a:gs>
              <a:gs pos="100000">
                <a:srgbClr val="E46C0A">
                  <a:alpha val="40000"/>
                </a:srgbClr>
              </a:gs>
            </a:gsLst>
            <a:lin ang="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pitchFamily="34" charset="0"/>
              <a:cs typeface="Arial" charset="0"/>
            </a:endParaRPr>
          </a:p>
        </p:txBody>
      </p:sp>
      <p:sp>
        <p:nvSpPr>
          <p:cNvPr id="11266" name="Title 1"/>
          <p:cNvSpPr>
            <a:spLocks noGrp="1"/>
          </p:cNvSpPr>
          <p:nvPr>
            <p:ph type="title" idx="4294967295"/>
          </p:nvPr>
        </p:nvSpPr>
        <p:spPr>
          <a:xfrm>
            <a:off x="0" y="329784"/>
            <a:ext cx="9144000" cy="524655"/>
          </a:xfrm>
        </p:spPr>
        <p:txBody>
          <a:bodyPr/>
          <a:lstStyle/>
          <a:p>
            <a:pPr eaLnBrk="1" hangingPunct="1"/>
            <a:r>
              <a:rPr lang="en-US" altLang="en-US" sz="3200" dirty="0" smtClean="0"/>
              <a:t>The Environment - our future depends on it</a:t>
            </a:r>
            <a:endParaRPr lang="en-US" altLang="en-US" sz="3200" b="1" dirty="0" smtClean="0">
              <a:solidFill>
                <a:srgbClr val="595959"/>
              </a:solidFill>
              <a:effectLst>
                <a:outerShdw blurRad="38100" dist="38100" dir="2700000" algn="tl">
                  <a:srgbClr val="C0C0C0"/>
                </a:outerShdw>
              </a:effectLst>
            </a:endParaRPr>
          </a:p>
        </p:txBody>
      </p:sp>
      <p:sp>
        <p:nvSpPr>
          <p:cNvPr id="37892" name="Content Placeholder 2"/>
          <p:cNvSpPr>
            <a:spLocks noGrp="1"/>
          </p:cNvSpPr>
          <p:nvPr>
            <p:ph idx="4294967295"/>
          </p:nvPr>
        </p:nvSpPr>
        <p:spPr>
          <a:xfrm>
            <a:off x="228600" y="1066800"/>
            <a:ext cx="8915400" cy="5181600"/>
          </a:xfrm>
        </p:spPr>
        <p:txBody>
          <a:bodyPr/>
          <a:lstStyle/>
          <a:p>
            <a:pPr marL="0" indent="0" eaLnBrk="1" hangingPunct="1">
              <a:buNone/>
            </a:pPr>
            <a:endParaRPr lang="en-US" altLang="en-US" sz="4000" dirty="0" smtClean="0"/>
          </a:p>
        </p:txBody>
      </p:sp>
      <p:pic>
        <p:nvPicPr>
          <p:cNvPr id="3789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7263" y="4267200"/>
            <a:ext cx="191293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794" y="1709503"/>
            <a:ext cx="1828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8932" y="3469208"/>
            <a:ext cx="1828800"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1763842"/>
            <a:ext cx="1828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3975" y="3469208"/>
            <a:ext cx="1905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7023" y="1627681"/>
            <a:ext cx="1558348" cy="232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136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282575" y="111125"/>
            <a:ext cx="8534400" cy="762000"/>
          </a:xfrm>
        </p:spPr>
        <p:txBody>
          <a:bodyPr/>
          <a:lstStyle/>
          <a:p>
            <a:pPr algn="ctr" eaLnBrk="1" hangingPunct="1"/>
            <a:r>
              <a:rPr lang="de-DE" altLang="en-US" sz="3200" smtClean="0"/>
              <a:t>Understanding the environment applying isotopic and nuclear techniques</a:t>
            </a:r>
            <a:endParaRPr lang="en-GB" altLang="en-US" sz="3200" smtClean="0"/>
          </a:p>
        </p:txBody>
      </p:sp>
      <p:sp>
        <p:nvSpPr>
          <p:cNvPr id="10243" name="Rectangle 3"/>
          <p:cNvSpPr>
            <a:spLocks noGrp="1" noChangeArrowheads="1"/>
          </p:cNvSpPr>
          <p:nvPr>
            <p:ph type="body" sz="half" idx="4294967295"/>
          </p:nvPr>
        </p:nvSpPr>
        <p:spPr>
          <a:xfrm>
            <a:off x="82446" y="1592706"/>
            <a:ext cx="6648138" cy="4575748"/>
          </a:xfrm>
        </p:spPr>
        <p:txBody>
          <a:bodyPr>
            <a:normAutofit/>
          </a:bodyPr>
          <a:lstStyle/>
          <a:p>
            <a:pPr eaLnBrk="1" hangingPunct="1">
              <a:lnSpc>
                <a:spcPct val="90000"/>
              </a:lnSpc>
              <a:buFontTx/>
              <a:buNone/>
              <a:defRPr/>
            </a:pPr>
            <a:r>
              <a:rPr lang="en-GB" sz="2400" b="1" dirty="0" smtClean="0"/>
              <a:t>Nuclides and isotopes can be used as a tool</a:t>
            </a:r>
          </a:p>
          <a:p>
            <a:pPr eaLnBrk="1" hangingPunct="1">
              <a:lnSpc>
                <a:spcPct val="90000"/>
              </a:lnSpc>
              <a:buFontTx/>
              <a:buNone/>
              <a:defRPr/>
            </a:pPr>
            <a:endParaRPr lang="en-GB" sz="2400" b="1" dirty="0" smtClean="0"/>
          </a:p>
          <a:p>
            <a:pPr eaLnBrk="1" hangingPunct="1">
              <a:lnSpc>
                <a:spcPct val="90000"/>
              </a:lnSpc>
              <a:defRPr/>
            </a:pPr>
            <a:r>
              <a:rPr lang="en-GB" sz="2400" dirty="0" smtClean="0"/>
              <a:t>to study environmental processes in time and space;</a:t>
            </a:r>
          </a:p>
          <a:p>
            <a:pPr eaLnBrk="1" hangingPunct="1">
              <a:lnSpc>
                <a:spcPct val="90000"/>
              </a:lnSpc>
              <a:defRPr/>
            </a:pPr>
            <a:r>
              <a:rPr lang="en-GB" sz="2400" dirty="0" smtClean="0"/>
              <a:t>to study pollution and its temporal evolution;</a:t>
            </a:r>
          </a:p>
          <a:p>
            <a:pPr eaLnBrk="1" hangingPunct="1">
              <a:lnSpc>
                <a:spcPct val="90000"/>
              </a:lnSpc>
              <a:defRPr/>
            </a:pPr>
            <a:r>
              <a:rPr lang="en-GB" sz="2400" dirty="0" smtClean="0"/>
              <a:t>to recognise and identify polluters by its typical isotopic pattern;</a:t>
            </a:r>
          </a:p>
          <a:p>
            <a:pPr eaLnBrk="1" hangingPunct="1">
              <a:lnSpc>
                <a:spcPct val="90000"/>
              </a:lnSpc>
              <a:defRPr/>
            </a:pPr>
            <a:r>
              <a:rPr lang="en-GB" sz="2400" dirty="0" smtClean="0"/>
              <a:t>to contribute to climate change studies;</a:t>
            </a:r>
          </a:p>
          <a:p>
            <a:pPr eaLnBrk="1" hangingPunct="1">
              <a:lnSpc>
                <a:spcPct val="90000"/>
              </a:lnSpc>
              <a:defRPr/>
            </a:pPr>
            <a:r>
              <a:rPr lang="en-GB" sz="2400" dirty="0" smtClean="0"/>
              <a:t>to conduct radio-ecological studies and assessments.</a:t>
            </a:r>
          </a:p>
          <a:p>
            <a:pPr eaLnBrk="1" hangingPunct="1">
              <a:lnSpc>
                <a:spcPct val="90000"/>
              </a:lnSpc>
              <a:defRPr/>
            </a:pPr>
            <a:endParaRPr lang="en-GB" sz="2000" dirty="0" smtClean="0"/>
          </a:p>
        </p:txBody>
      </p:sp>
      <p:pic>
        <p:nvPicPr>
          <p:cNvPr id="110596" name="Picture 4" descr="DSC01109"/>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831013" y="1106488"/>
            <a:ext cx="2058987" cy="2744787"/>
          </a:xfrm>
          <a:noFill/>
          <a:ln>
            <a:solidFill>
              <a:schemeClr val="folHlink"/>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0246" name="Picture 5" descr="_dsc0058web_jpg"/>
          <p:cNvPicPr>
            <a:picLocks noChangeAspect="1" noChangeArrowheads="1"/>
          </p:cNvPicPr>
          <p:nvPr/>
        </p:nvPicPr>
        <p:blipFill>
          <a:blip r:embed="rId4"/>
          <a:srcRect/>
          <a:stretch>
            <a:fillRect/>
          </a:stretch>
        </p:blipFill>
        <p:spPr bwMode="auto">
          <a:xfrm>
            <a:off x="6510338" y="3949700"/>
            <a:ext cx="2455862" cy="1828800"/>
          </a:xfrm>
          <a:prstGeom prst="rect">
            <a:avLst/>
          </a:prstGeom>
          <a:noFill/>
          <a:ln w="9525">
            <a:solidFill>
              <a:srgbClr val="000000"/>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265113" y="90929"/>
            <a:ext cx="8534400" cy="762000"/>
          </a:xfrm>
        </p:spPr>
        <p:txBody>
          <a:bodyPr/>
          <a:lstStyle/>
          <a:p>
            <a:pPr eaLnBrk="1" hangingPunct="1"/>
            <a:endParaRPr lang="en-GB" altLang="en-US" dirty="0" smtClean="0"/>
          </a:p>
        </p:txBody>
      </p:sp>
      <p:pic>
        <p:nvPicPr>
          <p:cNvPr id="139268" name="Picture 2" descr="\\R40\naml-store\Images\MESL\MESL-PICS\DSC_0257.JPG"/>
          <p:cNvPicPr>
            <a:picLocks noChangeAspect="1" noChangeArrowheads="1"/>
          </p:cNvPicPr>
          <p:nvPr/>
        </p:nvPicPr>
        <p:blipFill>
          <a:blip r:embed="rId2">
            <a:extLst>
              <a:ext uri="{28A0092B-C50C-407E-A947-70E740481C1C}">
                <a14:useLocalDpi xmlns:a14="http://schemas.microsoft.com/office/drawing/2010/main" val="0"/>
              </a:ext>
            </a:extLst>
          </a:blip>
          <a:srcRect t="20815"/>
          <a:stretch>
            <a:fillRect/>
          </a:stretch>
        </p:blipFill>
        <p:spPr bwMode="auto">
          <a:xfrm>
            <a:off x="182667" y="533400"/>
            <a:ext cx="6145212"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4723296" y="3185410"/>
            <a:ext cx="4198454" cy="3150303"/>
          </a:xfrm>
          <a:prstGeom prst="rect">
            <a:avLst/>
          </a:prstGeom>
          <a:ln>
            <a:solidFill>
              <a:schemeClr val="tx2"/>
            </a:solid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433&quot;/&gt;&lt;/object&gt;&lt;object type=&quot;3&quot; unique_id=&quot;10005&quot;&gt;&lt;property id=&quot;20148&quot; value=&quot;5&quot;/&gt;&lt;property id=&quot;20300&quot; value=&quot;Slide 2 - &amp;quot;Early sources of NAEL&amp;quot;&quot;/&gt;&lt;property id=&quot;20307&quot; value=&quot;441&quot;/&gt;&lt;/object&gt;&lt;object type=&quot;3&quot; unique_id=&quot;10006&quot;&gt;&lt;property id=&quot;20148&quot; value=&quot;5&quot;/&gt;&lt;property id=&quot;20300&quot; value=&quot;Slide 3 - &amp;quot;Origin of NAEL formerly MEL&amp;quot;&quot;/&gt;&lt;property id=&quot;20307&quot; value=&quot;539&quot;/&gt;&lt;/object&gt;&lt;object type=&quot;3&quot; unique_id=&quot;10007&quot;&gt;&lt;property id=&quot;20148&quot; value=&quot;5&quot;/&gt;&lt;property id=&quot;20300&quot; value=&quot;Slide 4 - &amp;quot;Director General Yukiya Amano:&amp;quot;&quot;/&gt;&lt;property id=&quot;20307&quot; value=&quot;548&quot;/&gt;&lt;/object&gt;&lt;object type=&quot;3&quot; unique_id=&quot;10008&quot;&gt;&lt;property id=&quot;20148&quot; value=&quot;5&quot;/&gt;&lt;property id=&quot;20300&quot; value=&quot;Slide 5 - &amp;quot;The only Marine Laboratory in UN System&amp;quot;&quot;/&gt;&lt;property id=&quot;20307&quot; value=&quot;421&quot;/&gt;&lt;/object&gt;&lt;object type=&quot;3&quot; unique_id=&quot;10009&quot;&gt;&lt;property id=&quot;20148&quot; value=&quot;5&quot;/&gt;&lt;property id=&quot;20300&quot; value=&quot;Slide 6 - &amp;quot;Mission Statement of the &amp;#x0D;&amp;#x0A;Marine Environment Laboratories&amp;quot;&quot;/&gt;&lt;property id=&quot;20307&quot; value=&quot;427&quot;/&gt;&lt;/object&gt;&lt;object type=&quot;3&quot; unique_id=&quot;10010&quot;&gt;&lt;property id=&quot;20148&quot; value=&quot;5&quot;/&gt;&lt;property id=&quot;20300&quot; value=&quot;Slide 7 - &amp;quot;Programmatic priorities&amp;quot;&quot;/&gt;&lt;property id=&quot;20307&quot; value=&quot;423&quot;/&gt;&lt;/object&gt;&lt;object type=&quot;3&quot; unique_id=&quot;10011&quot;&gt;&lt;property id=&quot;20148&quot; value=&quot;5&quot;/&gt;&lt;property id=&quot;20300&quot; value=&quot;Slide 8 - &amp;quot;Principal areas of NAEL-MEL&amp;quot;&quot;/&gt;&lt;property id=&quot;20307&quot; value=&quot;422&quot;/&gt;&lt;/object&gt;&lt;object type=&quot;3&quot; unique_id=&quot;10012&quot;&gt;&lt;property id=&quot;20148&quot; value=&quot;5&quot;/&gt;&lt;property id=&quot;20300&quot; value=&quot;Slide 9 - &amp;quot;Data &amp;amp; knowledge management&amp;quot;&quot;/&gt;&lt;property id=&quot;20307&quot; value=&quot;424&quot;/&gt;&lt;/object&gt;&lt;object type=&quot;3&quot; unique_id=&quot;10013&quot;&gt;&lt;property id=&quot;20148&quot; value=&quot;5&quot;/&gt;&lt;property id=&quot;20300&quot; value=&quot;Slide 10 - &amp;quot;Short &amp;amp; Long term priorities&amp;quot;&quot;/&gt;&lt;property id=&quot;20307&quot; value=&quot;426&quot;/&gt;&lt;/object&gt;&lt;object type=&quot;3&quot; unique_id=&quot;10014&quot;&gt;&lt;property id=&quot;20148&quot; value=&quot;5&quot;/&gt;&lt;property id=&quot;20300&quot; value=&quot;Slide 11 - &amp;quot;Expertise&amp;quot;&quot;/&gt;&lt;property id=&quot;20307&quot; value=&quot;432&quot;/&gt;&lt;/object&gt;&lt;object type=&quot;3&quot; unique_id=&quot;10015&quot;&gt;&lt;property id=&quot;20148&quot; value=&quot;5&quot;/&gt;&lt;property id=&quot;20300&quot; value=&quot;Slide 12&quot;/&gt;&lt;property id=&quot;20307&quot; value=&quot;428&quot;/&gt;&lt;/object&gt;&lt;object type=&quot;3&quot; unique_id=&quot;10016&quot;&gt;&lt;property id=&quot;20148&quot; value=&quot;5&quot;/&gt;&lt;property id=&quot;20300&quot; value=&quot;Slide 13 - &amp;quot;Expertise of NAEL’s  4 Sections&amp;quot;&quot;/&gt;&lt;property id=&quot;20307&quot; value=&quot;440&quot;/&gt;&lt;/object&gt;&lt;object type=&quot;3&quot; unique_id=&quot;10017&quot;&gt;&lt;property id=&quot;20148&quot; value=&quot;5&quot;/&gt;&lt;property id=&quot;20300&quot; value=&quot;Slide 14&quot;/&gt;&lt;property id=&quot;20307&quot; value=&quot;510&quot;/&gt;&lt;/object&gt;&lt;object type=&quot;3&quot; unique_id=&quot;10018&quot;&gt;&lt;property id=&quot;20148&quot; value=&quot;5&quot;/&gt;&lt;property id=&quot;20300&quot; value=&quot;Slide 15 - &amp;quot;Summary of Reference Materials&amp;quot;&quot;/&gt;&lt;property id=&quot;20307&quot; value=&quot;551&quot;/&gt;&lt;/object&gt;&lt;object type=&quot;3&quot; unique_id=&quot;10019&quot;&gt;&lt;property id=&quot;20148&quot; value=&quot;5&quot;/&gt;&lt;property id=&quot;20300&quot; value=&quot;Slide 16&quot;/&gt;&lt;property id=&quot;20307&quot; value=&quot;557&quot;/&gt;&lt;/object&gt;&lt;object type=&quot;3&quot; unique_id=&quot;10020&quot;&gt;&lt;property id=&quot;20148&quot; value=&quot;5&quot;/&gt;&lt;property id=&quot;20300&quot; value=&quot;Slide 17 - &amp;quot;Reference Products for Science and Trade&amp;quot;&quot;/&gt;&lt;property id=&quot;20307&quot; value=&quot;555&quot;/&gt;&lt;/object&gt;&lt;object type=&quot;3&quot; unique_id=&quot;10021&quot;&gt;&lt;property id=&quot;20148&quot; value=&quot;5&quot;/&gt;&lt;property id=&quot;20300&quot; value=&quot;Slide 18 - &amp;quot;Marine information database (MARiS)&amp;quot;&quot;/&gt;&lt;property id=&quot;20307&quot; value=&quot;598&quot;/&gt;&lt;/object&gt;&lt;object type=&quot;3&quot; unique_id=&quot;10022&quot;&gt;&lt;property id=&quot;20148&quot; value=&quot;5&quot;/&gt;&lt;property id=&quot;20300&quot; value=&quot;Slide 19&quot;/&gt;&lt;property id=&quot;20307&quot; value=&quot;599&quot;/&gt;&lt;/object&gt;&lt;object type=&quot;3&quot; unique_id=&quot;10023&quot;&gt;&lt;property id=&quot;20148&quot; value=&quot;5&quot;/&gt;&lt;property id=&quot;20300&quot; value=&quot;Slide 20&quot;/&gt;&lt;property id=&quot;20307&quot; value=&quot;600&quot;/&gt;&lt;/object&gt;&lt;object type=&quot;3&quot; unique_id=&quot;10024&quot;&gt;&lt;property id=&quot;20148&quot; value=&quot;5&quot;/&gt;&lt;property id=&quot;20300&quot; value=&quot;Slide 21&quot;/&gt;&lt;property id=&quot;20307&quot; value=&quot;601&quot;/&gt;&lt;/object&gt;&lt;object type=&quot;3&quot; unique_id=&quot;10025&quot;&gt;&lt;property id=&quot;20148&quot; value=&quot;5&quot;/&gt;&lt;property id=&quot;20300&quot; value=&quot;Slide 22 - &amp;quot;Fukushima activities …&amp;quot;&quot;/&gt;&lt;property id=&quot;20307&quot; value=&quot;602&quot;/&gt;&lt;/object&gt;&lt;object type=&quot;3&quot; unique_id=&quot;10026&quot;&gt;&lt;property id=&quot;20148&quot; value=&quot;5&quot;/&gt;&lt;property id=&quot;20300&quot; value=&quot;Slide 23&quot;/&gt;&lt;property id=&quot;20307&quot; value=&quot;603&quot;/&gt;&lt;/object&gt;&lt;object type=&quot;3&quot; unique_id=&quot;10027&quot;&gt;&lt;property id=&quot;20148&quot; value=&quot;5&quot;/&gt;&lt;property id=&quot;20300&quot; value=&quot;Slide 24 - &amp;quot;New RCA project: RAS/7/021&amp;quot;&quot;/&gt;&lt;property id=&quot;20307&quot; value=&quot;604&quot;/&gt;&lt;/object&gt;&lt;object type=&quot;3&quot; unique_id=&quot;10028&quot;&gt;&lt;property id=&quot;20148&quot; value=&quot;5&quot;/&gt;&lt;property id=&quot;20300&quot; value=&quot;Slide 25 - &amp;quot;New RCA project: RAS/7/021&amp;quot;&quot;/&gt;&lt;property id=&quot;20307&quot; value=&quot;605&quot;/&gt;&lt;/object&gt;&lt;object type=&quot;3&quot; unique_id=&quot;10029&quot;&gt;&lt;property id=&quot;20148&quot; value=&quot;5&quot;/&gt;&lt;property id=&quot;20300&quot; value=&quot;Slide 26&quot;/&gt;&lt;property id=&quot;20307&quot; value=&quot;606&quot;/&gt;&lt;/object&gt;&lt;object type=&quot;3&quot; unique_id=&quot;10030&quot;&gt;&lt;property id=&quot;20148&quot; value=&quot;5&quot;/&gt;&lt;property id=&quot;20300&quot; value=&quot;Slide 27&quot;/&gt;&lt;property id=&quot;20307&quot; value=&quot;609&quot;/&gt;&lt;/object&gt;&lt;object type=&quot;3&quot; unique_id=&quot;10031&quot;&gt;&lt;property id=&quot;20148&quot; value=&quot;5&quot;/&gt;&lt;property id=&quot;20300&quot; value=&quot;Slide 28&quot;/&gt;&lt;property id=&quot;20307&quot; value=&quot;610&quot;/&gt;&lt;/object&gt;&lt;object type=&quot;3&quot; unique_id=&quot;10032&quot;&gt;&lt;property id=&quot;20148&quot; value=&quot;5&quot;/&gt;&lt;property id=&quot;20300&quot; value=&quot;Slide 29&quot;/&gt;&lt;property id=&quot;20307&quot; value=&quot;611&quot;/&gt;&lt;/object&gt;&lt;object type=&quot;3&quot; unique_id=&quot;10033&quot;&gt;&lt;property id=&quot;20148&quot; value=&quot;5&quot;/&gt;&lt;property id=&quot;20300&quot; value=&quot;Slide 30&quot;/&gt;&lt;property id=&quot;20307&quot; value=&quot;607&quot;/&gt;&lt;/object&gt;&lt;object type=&quot;3&quot; unique_id=&quot;10034&quot;&gt;&lt;property id=&quot;20148&quot; value=&quot;5&quot;/&gt;&lt;property id=&quot;20300&quot; value=&quot;Slide 31&quot;/&gt;&lt;property id=&quot;20307&quot; value=&quot;608&quot;/&gt;&lt;/object&gt;&lt;object type=&quot;3&quot; unique_id=&quot;10035&quot;&gt;&lt;property id=&quot;20148&quot; value=&quot;5&quot;/&gt;&lt;property id=&quot;20300&quot; value=&quot;Slide 32 - &amp;quot;Radiometrics Laboratory&amp;quot;&quot;/&gt;&lt;property id=&quot;20307&quot; value=&quot;586&quot;/&gt;&lt;/object&gt;&lt;object type=&quot;3&quot; unique_id=&quot;10036&quot;&gt;&lt;property id=&quot;20148&quot; value=&quot;5&quot;/&gt;&lt;property id=&quot;20300&quot; value=&quot;Slide 33 - &amp;quot;Radiometrics Laboratory / Cruise to the Kara Sea August/September 2012&amp;quot;&quot;/&gt;&lt;property id=&quot;20307&quot; value=&quot;587&quot;/&gt;&lt;/object&gt;&lt;object type=&quot;3&quot; unique_id=&quot;10037&quot;&gt;&lt;property id=&quot;20148&quot; value=&quot;5&quot;/&gt;&lt;property id=&quot;20300&quot; value=&quot;Slide 34 - &amp;quot;Radiometrics Laboratory&amp;quot;&quot;/&gt;&lt;property id=&quot;20307&quot; value=&quot;588&quot;/&gt;&lt;/object&gt;&lt;object type=&quot;3&quot; unique_id=&quot;10038&quot;&gt;&lt;property id=&quot;20148&quot; value=&quot;5&quot;/&gt;&lt;property id=&quot;20300&quot; value=&quot;Slide 35 - &amp;quot;Radiometrics Laboratory&amp;quot;&quot;/&gt;&lt;property id=&quot;20307&quot; value=&quot;589&quot;/&gt;&lt;/object&gt;&lt;object type=&quot;3&quot; unique_id=&quot;10039&quot;&gt;&lt;property id=&quot;20148&quot; value=&quot;5&quot;/&gt;&lt;property id=&quot;20300&quot; value=&quot;Slide 36&quot;/&gt;&lt;property id=&quot;20307&quot; value=&quot;590&quot;/&gt;&lt;/object&gt;&lt;object type=&quot;3&quot; unique_id=&quot;10040&quot;&gt;&lt;property id=&quot;20148&quot; value=&quot;5&quot;/&gt;&lt;property id=&quot;20300&quot; value=&quot;Slide 37 - &amp;quot;Radiometrics Laboratory&amp;quot;&quot;/&gt;&lt;property id=&quot;20307&quot; value=&quot;591&quot;/&gt;&lt;/object&gt;&lt;object type=&quot;3&quot; unique_id=&quot;10041&quot;&gt;&lt;property id=&quot;20148&quot; value=&quot;5&quot;/&gt;&lt;property id=&quot;20300&quot; value=&quot;Slide 38 - &amp;quot;Radiometrics Laboratory&amp;quot;&quot;/&gt;&lt;property id=&quot;20307&quot; value=&quot;592&quot;/&gt;&lt;/object&gt;&lt;object type=&quot;3&quot; unique_id=&quot;10042&quot;&gt;&lt;property id=&quot;20148&quot; value=&quot;5&quot;/&gt;&lt;property id=&quot;20300&quot; value=&quot;Slide 39 - &amp;quot;Radiometrics Laboratory&amp;quot;&quot;/&gt;&lt;property id=&quot;20307&quot; value=&quot;593&quot;/&gt;&lt;/object&gt;&lt;object type=&quot;3&quot; unique_id=&quot;10043&quot;&gt;&lt;property id=&quot;20148&quot; value=&quot;5&quot;/&gt;&lt;property id=&quot;20300&quot; value=&quot;Slide 40&quot;/&gt;&lt;property id=&quot;20307&quot; value=&quot;594&quot;/&gt;&lt;/object&gt;&lt;object type=&quot;3&quot; unique_id=&quot;10044&quot;&gt;&lt;property id=&quot;20148&quot; value=&quot;5&quot;/&gt;&lt;property id=&quot;20300&quot; value=&quot;Slide 41&quot;/&gt;&lt;property id=&quot;20307&quot; value=&quot;595&quot;/&gt;&lt;/object&gt;&lt;object type=&quot;3&quot; unique_id=&quot;10045&quot;&gt;&lt;property id=&quot;20148&quot; value=&quot;5&quot;/&gt;&lt;property id=&quot;20300&quot; value=&quot;Slide 42&quot;/&gt;&lt;property id=&quot;20307&quot; value=&quot;596&quot;/&gt;&lt;/object&gt;&lt;object type=&quot;3&quot; unique_id=&quot;10046&quot;&gt;&lt;property id=&quot;20148&quot; value=&quot;5&quot;/&gt;&lt;property id=&quot;20300&quot; value=&quot;Slide 43 - &amp;quot;Marine Environmental Studies Laboratory&amp;quot;&quot;/&gt;&lt;property id=&quot;20307&quot; value=&quot;597&quot;/&gt;&lt;/object&gt;&lt;object type=&quot;3&quot; unique_id=&quot;10047&quot;&gt;&lt;property id=&quot;20148&quot; value=&quot;5&quot;/&gt;&lt;property id=&quot;20300&quot; value=&quot;Slide 44 - &amp;quot;Terrestrial Environment Laboratory&amp;quot;&quot;/&gt;&lt;property id=&quot;20307&quot; value=&quot;613&quot;/&gt;&lt;/object&gt;&lt;object type=&quot;3&quot; unique_id=&quot;10048&quot;&gt;&lt;property id=&quot;20148&quot; value=&quot;5&quot;/&gt;&lt;property id=&quot;20300&quot; value=&quot;Slide 47 - &amp;quot;Austria&amp;quot;&quot;/&gt;&lt;property id=&quot;20307&quot; value=&quot;563&quot;/&gt;&lt;/object&gt;&lt;object type=&quot;3&quot; unique_id=&quot;10049&quot;&gt;&lt;property id=&quot;20148&quot; value=&quot;5&quot;/&gt;&lt;property id=&quot;20300&quot; value=&quot;Slide 48 - &amp;quot;France&amp;quot;&quot;/&gt;&lt;property id=&quot;20307&quot; value=&quot;558&quot;/&gt;&lt;/object&gt;&lt;object type=&quot;3&quot; unique_id=&quot;10050&quot;&gt;&lt;property id=&quot;20148&quot; value=&quot;5&quot;/&gt;&lt;property id=&quot;20300&quot; value=&quot;Slide 49 - &amp;quot;Hungary&amp;quot;&quot;/&gt;&lt;property id=&quot;20307&quot; value=&quot;559&quot;/&gt;&lt;/object&gt;&lt;object type=&quot;3&quot; unique_id=&quot;10051&quot;&gt;&lt;property id=&quot;20148&quot; value=&quot;5&quot;/&gt;&lt;property id=&quot;20300&quot; value=&quot;Slide 50 - &amp;quot;Italy&amp;quot;&quot;/&gt;&lt;property id=&quot;20307&quot; value=&quot;564&quot;/&gt;&lt;/object&gt;&lt;object type=&quot;3&quot; unique_id=&quot;10052&quot;&gt;&lt;property id=&quot;20148&quot; value=&quot;5&quot;/&gt;&lt;property id=&quot;20300&quot; value=&quot;Slide 51 - &amp;quot;Romania&amp;quot;&quot;/&gt;&lt;property id=&quot;20307&quot; value=&quot;560&quot;/&gt;&lt;/object&gt;&lt;object type=&quot;3&quot; unique_id=&quot;10053&quot;&gt;&lt;property id=&quot;20148&quot; value=&quot;5&quot;/&gt;&lt;property id=&quot;20300&quot; value=&quot;Slide 52 - &amp;quot;Russian Federation&amp;quot;&quot;/&gt;&lt;property id=&quot;20307&quot; value=&quot;561&quot;/&gt;&lt;/object&gt;&lt;object type=&quot;3&quot; unique_id=&quot;10054&quot;&gt;&lt;property id=&quot;20148&quot; value=&quot;5&quot;/&gt;&lt;property id=&quot;20300&quot; value=&quot;Slide 53 - &amp;quot;Slovenia&amp;quot;&quot;/&gt;&lt;property id=&quot;20307&quot; value=&quot;562&quot;/&gt;&lt;/object&gt;&lt;object type=&quot;3&quot; unique_id=&quot;10055&quot;&gt;&lt;property id=&quot;20148&quot; value=&quot;5&quot;/&gt;&lt;property id=&quot;20300&quot; value=&quot;Slide 54 - &amp;quot;Algeria&amp;quot;&quot;/&gt;&lt;property id=&quot;20307&quot; value=&quot;565&quot;/&gt;&lt;/object&gt;&lt;object type=&quot;3&quot; unique_id=&quot;10056&quot;&gt;&lt;property id=&quot;20148&quot; value=&quot;5&quot;/&gt;&lt;property id=&quot;20300&quot; value=&quot;Slide 55 - &amp;quot;Angola&amp;quot;&quot;/&gt;&lt;property id=&quot;20307&quot; value=&quot;566&quot;/&gt;&lt;/object&gt;&lt;object type=&quot;3&quot; unique_id=&quot;10057&quot;&gt;&lt;property id=&quot;20148&quot; value=&quot;5&quot;/&gt;&lt;property id=&quot;20300&quot; value=&quot;Slide 56 - &amp;quot;Madagascar&amp;quot;&quot;/&gt;&lt;property id=&quot;20307&quot; value=&quot;567&quot;/&gt;&lt;/object&gt;&lt;object type=&quot;3&quot; unique_id=&quot;10058&quot;&gt;&lt;property id=&quot;20148&quot; value=&quot;5&quot;/&gt;&lt;property id=&quot;20300&quot; value=&quot;Slide 57 - &amp;quot;Morocco&amp;quot;&quot;/&gt;&lt;property id=&quot;20307&quot; value=&quot;568&quot;/&gt;&lt;/object&gt;&lt;object type=&quot;3&quot; unique_id=&quot;10059&quot;&gt;&lt;property id=&quot;20148&quot; value=&quot;5&quot;/&gt;&lt;property id=&quot;20300&quot; value=&quot;Slide 58 - &amp;quot;Namibia&amp;quot;&quot;/&gt;&lt;property id=&quot;20307&quot; value=&quot;569&quot;/&gt;&lt;/object&gt;&lt;object type=&quot;3&quot; unique_id=&quot;10060&quot;&gt;&lt;property id=&quot;20148&quot; value=&quot;5&quot;/&gt;&lt;property id=&quot;20300&quot; value=&quot;Slide 59 - &amp;quot;South Africa&amp;quot;&quot;/&gt;&lt;property id=&quot;20307&quot; value=&quot;570&quot;/&gt;&lt;/object&gt;&lt;object type=&quot;3&quot; unique_id=&quot;10061&quot;&gt;&lt;property id=&quot;20148&quot; value=&quot;5&quot;/&gt;&lt;property id=&quot;20300&quot; value=&quot;Slide 60 - &amp;quot;Iran&amp;quot;&quot;/&gt;&lt;property id=&quot;20307&quot; value=&quot;571&quot;/&gt;&lt;/object&gt;&lt;object type=&quot;3&quot; unique_id=&quot;10062&quot;&gt;&lt;property id=&quot;20148&quot; value=&quot;5&quot;/&gt;&lt;property id=&quot;20300&quot; value=&quot;Slide 61 - &amp;quot;Iraq&amp;quot;&quot;/&gt;&lt;property id=&quot;20307&quot; value=&quot;572&quot;/&gt;&lt;/object&gt;&lt;object type=&quot;3&quot; unique_id=&quot;10063&quot;&gt;&lt;property id=&quot;20148&quot; value=&quot;5&quot;/&gt;&lt;property id=&quot;20300&quot; value=&quot;Slide 62 - &amp;quot;Kuwait&amp;quot;&quot;/&gt;&lt;property id=&quot;20307&quot; value=&quot;573&quot;/&gt;&lt;/object&gt;&lt;object type=&quot;3&quot; unique_id=&quot;10064&quot;&gt;&lt;property id=&quot;20148&quot; value=&quot;5&quot;/&gt;&lt;property id=&quot;20300&quot; value=&quot;Slide 63 - &amp;quot;Qatar&amp;quot;&quot;/&gt;&lt;property id=&quot;20307&quot; value=&quot;574&quot;/&gt;&lt;/object&gt;&lt;object type=&quot;3&quot; unique_id=&quot;10065&quot;&gt;&lt;property id=&quot;20148&quot; value=&quot;5&quot;/&gt;&lt;property id=&quot;20300&quot; value=&quot;Slide 64 - &amp;quot;Syria&amp;quot;&quot;/&gt;&lt;property id=&quot;20307&quot; value=&quot;575&quot;/&gt;&lt;/object&gt;&lt;object type=&quot;3&quot; unique_id=&quot;10066&quot;&gt;&lt;property id=&quot;20148&quot; value=&quot;5&quot;/&gt;&lt;property id=&quot;20300&quot; value=&quot;Slide 65 - &amp;quot;Indonesia&amp;quot;&quot;/&gt;&lt;property id=&quot;20307&quot; value=&quot;576&quot;/&gt;&lt;/object&gt;&lt;object type=&quot;3&quot; unique_id=&quot;10067&quot;&gt;&lt;property id=&quot;20148&quot; value=&quot;5&quot;/&gt;&lt;property id=&quot;20300&quot; value=&quot;Slide 66 - &amp;quot;Japan&amp;quot;&quot;/&gt;&lt;property id=&quot;20307&quot; value=&quot;577&quot;/&gt;&lt;/object&gt;&lt;object type=&quot;3&quot; unique_id=&quot;10068&quot;&gt;&lt;property id=&quot;20148&quot; value=&quot;5&quot;/&gt;&lt;property id=&quot;20300&quot; value=&quot;Slide 67 - &amp;quot;Kazakhstan&amp;quot;&quot;/&gt;&lt;property id=&quot;20307&quot; value=&quot;578&quot;/&gt;&lt;/object&gt;&lt;object type=&quot;3&quot; unique_id=&quot;10069&quot;&gt;&lt;property id=&quot;20148&quot; value=&quot;5&quot;/&gt;&lt;property id=&quot;20300&quot; value=&quot;Slide 68 - &amp;quot;Korea&amp;quot;&quot;/&gt;&lt;property id=&quot;20307&quot; value=&quot;612&quot;/&gt;&lt;/object&gt;&lt;object type=&quot;3&quot; unique_id=&quot;10070&quot;&gt;&lt;property id=&quot;20148&quot; value=&quot;5&quot;/&gt;&lt;property id=&quot;20300&quot; value=&quot;Slide 69 - &amp;quot;Malaysia&amp;quot;&quot;/&gt;&lt;property id=&quot;20307&quot; value=&quot;579&quot;/&gt;&lt;/object&gt;&lt;object type=&quot;3&quot; unique_id=&quot;10071&quot;&gt;&lt;property id=&quot;20148&quot; value=&quot;5&quot;/&gt;&lt;property id=&quot;20300&quot; value=&quot;Slide 70 - &amp;quot;Singapore&amp;quot;&quot;/&gt;&lt;property id=&quot;20307&quot; value=&quot;580&quot;/&gt;&lt;/object&gt;&lt;object type=&quot;3&quot; unique_id=&quot;10072&quot;&gt;&lt;property id=&quot;20148&quot; value=&quot;5&quot;/&gt;&lt;property id=&quot;20300&quot; value=&quot;Slide 71 - &amp;quot;Thailand&amp;quot;&quot;/&gt;&lt;property id=&quot;20307&quot; value=&quot;581&quot;/&gt;&lt;/object&gt;&lt;object type=&quot;3&quot; unique_id=&quot;10073&quot;&gt;&lt;property id=&quot;20148&quot; value=&quot;5&quot;/&gt;&lt;property id=&quot;20300&quot; value=&quot;Slide 72 - &amp;quot;Vietnam&amp;quot;&quot;/&gt;&lt;property id=&quot;20307&quot; value=&quot;582&quot;/&gt;&lt;/object&gt;&lt;object type=&quot;3&quot; unique_id=&quot;10074&quot;&gt;&lt;property id=&quot;20148&quot; value=&quot;5&quot;/&gt;&lt;property id=&quot;20300&quot; value=&quot;Slide 73 - &amp;quot;Colombia&amp;quot;&quot;/&gt;&lt;property id=&quot;20307&quot; value=&quot;583&quot;/&gt;&lt;/object&gt;&lt;object type=&quot;3&quot; unique_id=&quot;10075&quot;&gt;&lt;property id=&quot;20148&quot; value=&quot;5&quot;/&gt;&lt;property id=&quot;20300&quot; value=&quot;Slide 74 - &amp;quot;Ecuador&amp;quot;&quot;/&gt;&lt;property id=&quot;20307&quot; value=&quot;584&quot;/&gt;&lt;/object&gt;&lt;object type=&quot;3&quot; unique_id=&quot;10076&quot;&gt;&lt;property id=&quot;20148&quot; value=&quot;5&quot;/&gt;&lt;property id=&quot;20300&quot; value=&quot;Slide 75 - &amp;quot;United States of America&amp;quot;&quot;/&gt;&lt;property id=&quot;20307&quot; value=&quot;585&quot;/&gt;&lt;/object&gt;&lt;object type=&quot;3&quot; unique_id=&quot;10077&quot;&gt;&lt;property id=&quot;20148&quot; value=&quot;5&quot;/&gt;&lt;property id=&quot;20300&quot; value=&quot;Slide 76&quot;/&gt;&lt;property id=&quot;20307&quot; value=&quot;477&quot;/&gt;&lt;/object&gt;&lt;object type=&quot;3&quot; unique_id=&quot;10078&quot;&gt;&lt;property id=&quot;20148&quot; value=&quot;5&quot;/&gt;&lt;property id=&quot;20300&quot; value=&quot;Slide 77&quot;/&gt;&lt;property id=&quot;20307&quot; value=&quot;478&quot;/&gt;&lt;/object&gt;&lt;object type=&quot;3&quot; unique_id=&quot;10079&quot;&gt;&lt;property id=&quot;20148&quot; value=&quot;5&quot;/&gt;&lt;property id=&quot;20300&quot; value=&quot;Slide 78&quot;/&gt;&lt;property id=&quot;20307&quot; value=&quot;538&quot;/&gt;&lt;/object&gt;&lt;object type=&quot;3&quot; unique_id=&quot;10470&quot;&gt;&lt;property id=&quot;20148&quot; value=&quot;5&quot;/&gt;&lt;property id=&quot;20300&quot; value=&quot;Slide 45 - &amp;quot;ALMERA Network and Training&amp;quot;&quot;/&gt;&lt;property id=&quot;20307&quot; value=&quot;614&quot;/&gt;&lt;/object&gt;&lt;object type=&quot;3&quot; unique_id=&quot;10471&quot;&gt;&lt;property id=&quot;20148&quot; value=&quot;5&quot;/&gt;&lt;property id=&quot;20300&quot; value=&quot;Slide 46 - &amp;quot;Reference Materials and Meetings&amp;quot;&quot;/&gt;&lt;property id=&quot;20307&quot; value=&quot;615&quot;/&gt;&lt;/object&gt;&lt;/object&gt;&lt;/object&gt;&lt;/database&gt;"/>
  <p:tag name="SECTOMILLISECCONVERTED" val="1"/>
</p:tagLst>
</file>

<file path=ppt/theme/_rels/theme4.xml.rels><?xml version="1.0" encoding="UTF-8" standalone="yes"?>
<Relationships xmlns="http://schemas.openxmlformats.org/package/2006/relationships"><Relationship Id="rId1" Type="http://schemas.openxmlformats.org/officeDocument/2006/relationships/image" Target="../media/image10.jpeg"/></Relationships>
</file>

<file path=ppt/theme/_rels/theme5.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IAEAlight">
  <a:themeElements>
    <a:clrScheme name="">
      <a:dk1>
        <a:srgbClr val="000000"/>
      </a:dk1>
      <a:lt1>
        <a:srgbClr val="F9F0DF"/>
      </a:lt1>
      <a:dk2>
        <a:srgbClr val="003399"/>
      </a:dk2>
      <a:lt2>
        <a:srgbClr val="000000"/>
      </a:lt2>
      <a:accent1>
        <a:srgbClr val="99CCFF"/>
      </a:accent1>
      <a:accent2>
        <a:srgbClr val="8681B8"/>
      </a:accent2>
      <a:accent3>
        <a:srgbClr val="FBF6EC"/>
      </a:accent3>
      <a:accent4>
        <a:srgbClr val="000000"/>
      </a:accent4>
      <a:accent5>
        <a:srgbClr val="CAE2FF"/>
      </a:accent5>
      <a:accent6>
        <a:srgbClr val="7974A6"/>
      </a:accent6>
      <a:hlink>
        <a:srgbClr val="003399"/>
      </a:hlink>
      <a:folHlink>
        <a:srgbClr val="3366CC"/>
      </a:folHlink>
    </a:clrScheme>
    <a:fontScheme name="IAEA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AEAligh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AEAligh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AEAligh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AEAligh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AEAligh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AEAligh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AEAligh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AEA Light">
  <a:themeElements>
    <a:clrScheme name="">
      <a:dk1>
        <a:srgbClr val="000000"/>
      </a:dk1>
      <a:lt1>
        <a:srgbClr val="F9F0DF"/>
      </a:lt1>
      <a:dk2>
        <a:srgbClr val="003399"/>
      </a:dk2>
      <a:lt2>
        <a:srgbClr val="000000"/>
      </a:lt2>
      <a:accent1>
        <a:srgbClr val="99CCFF"/>
      </a:accent1>
      <a:accent2>
        <a:srgbClr val="8681B8"/>
      </a:accent2>
      <a:accent3>
        <a:srgbClr val="FBF6EC"/>
      </a:accent3>
      <a:accent4>
        <a:srgbClr val="000000"/>
      </a:accent4>
      <a:accent5>
        <a:srgbClr val="CAE2FF"/>
      </a:accent5>
      <a:accent6>
        <a:srgbClr val="7974A6"/>
      </a:accent6>
      <a:hlink>
        <a:srgbClr val="FCD3C1"/>
      </a:hlink>
      <a:folHlink>
        <a:srgbClr val="3366CC"/>
      </a:folHlink>
    </a:clrScheme>
    <a:fontScheme name="IAEA 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IAEA Ligh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AEA Ligh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AEA Ligh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AEA Ligh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AEA Ligh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AEA Ligh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AEA Ligh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AEA Light">
  <a:themeElements>
    <a:clrScheme name="">
      <a:dk1>
        <a:srgbClr val="000000"/>
      </a:dk1>
      <a:lt1>
        <a:srgbClr val="F9F0DF"/>
      </a:lt1>
      <a:dk2>
        <a:srgbClr val="003399"/>
      </a:dk2>
      <a:lt2>
        <a:srgbClr val="000000"/>
      </a:lt2>
      <a:accent1>
        <a:srgbClr val="99CCFF"/>
      </a:accent1>
      <a:accent2>
        <a:srgbClr val="8681B8"/>
      </a:accent2>
      <a:accent3>
        <a:srgbClr val="FBF6EC"/>
      </a:accent3>
      <a:accent4>
        <a:srgbClr val="000000"/>
      </a:accent4>
      <a:accent5>
        <a:srgbClr val="CAE2FF"/>
      </a:accent5>
      <a:accent6>
        <a:srgbClr val="7974A6"/>
      </a:accent6>
      <a:hlink>
        <a:srgbClr val="FCD3C1"/>
      </a:hlink>
      <a:folHlink>
        <a:srgbClr val="3366CC"/>
      </a:folHlink>
    </a:clrScheme>
    <a:fontScheme name="IAEA Ligh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IAEA Ligh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AEA Ligh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AEA Ligh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AEA Ligh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AEA Ligh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AEA Ligh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AEA Ligh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1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\\iaea.org\resources\templates\office2000\IAEA Presentation\IAEAlight.pot</Template>
  <TotalTime>10549</TotalTime>
  <Words>1649</Words>
  <Application>Microsoft Office PowerPoint</Application>
  <PresentationFormat>On-screen Show (4:3)</PresentationFormat>
  <Paragraphs>230</Paragraphs>
  <Slides>45</Slides>
  <Notes>16</Notes>
  <HiddenSlides>0</HiddenSlides>
  <MMClips>1</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45</vt:i4>
      </vt:variant>
    </vt:vector>
  </HeadingPairs>
  <TitlesOfParts>
    <vt:vector size="54" baseType="lpstr">
      <vt:lpstr>IAEAlight</vt:lpstr>
      <vt:lpstr>IAEA Light</vt:lpstr>
      <vt:lpstr>1_IAEA Light</vt:lpstr>
      <vt:lpstr>Adjacency</vt:lpstr>
      <vt:lpstr>1_Adjacency</vt:lpstr>
      <vt:lpstr>Office Theme</vt:lpstr>
      <vt:lpstr>1_Office Theme</vt:lpstr>
      <vt:lpstr>2_Office Theme</vt:lpstr>
      <vt:lpstr>Photo House</vt:lpstr>
      <vt:lpstr>PowerPoint Presentation</vt:lpstr>
      <vt:lpstr>PowerPoint Presentation</vt:lpstr>
      <vt:lpstr>PowerPoint Presentation</vt:lpstr>
      <vt:lpstr>PowerPoint Presentation</vt:lpstr>
      <vt:lpstr>PowerPoint Presentation</vt:lpstr>
      <vt:lpstr>PowerPoint Presentation</vt:lpstr>
      <vt:lpstr>The Environment - our future depends on it</vt:lpstr>
      <vt:lpstr>Understanding the environment applying isotopic and nuclear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modelling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acidification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Peaceful Uses </vt:lpstr>
      <vt:lpstr>Technical Cooperation &amp; Capacity Building</vt:lpstr>
      <vt:lpstr>PowerPoint Presentation</vt:lpstr>
    </vt:vector>
  </TitlesOfParts>
  <Company>IAEA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Betti, Maria</dc:creator>
  <cp:lastModifiedBy>OSBORN, David</cp:lastModifiedBy>
  <cp:revision>219</cp:revision>
  <cp:lastPrinted>2008-06-28T14:04:38Z</cp:lastPrinted>
  <dcterms:created xsi:type="dcterms:W3CDTF">2005-06-16T13:13:12Z</dcterms:created>
  <dcterms:modified xsi:type="dcterms:W3CDTF">2015-02-19T15:00:37Z</dcterms:modified>
</cp:coreProperties>
</file>